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309" r:id="rId29"/>
    <p:sldId id="283" r:id="rId30"/>
    <p:sldId id="311" r:id="rId31"/>
    <p:sldId id="310" r:id="rId32"/>
    <p:sldId id="312" r:id="rId33"/>
    <p:sldId id="286" r:id="rId34"/>
    <p:sldId id="284" r:id="rId35"/>
    <p:sldId id="288" r:id="rId36"/>
    <p:sldId id="289" r:id="rId37"/>
    <p:sldId id="290" r:id="rId38"/>
    <p:sldId id="291" r:id="rId39"/>
    <p:sldId id="292" r:id="rId40"/>
    <p:sldId id="293" r:id="rId41"/>
    <p:sldId id="294" r:id="rId42"/>
    <p:sldId id="295" r:id="rId43"/>
    <p:sldId id="313" r:id="rId44"/>
    <p:sldId id="296" r:id="rId45"/>
    <p:sldId id="298" r:id="rId46"/>
    <p:sldId id="299" r:id="rId47"/>
    <p:sldId id="300" r:id="rId48"/>
    <p:sldId id="302" r:id="rId49"/>
    <p:sldId id="303" r:id="rId50"/>
    <p:sldId id="304" r:id="rId51"/>
    <p:sldId id="305" r:id="rId52"/>
    <p:sldId id="306" r:id="rId53"/>
    <p:sldId id="307" r:id="rId54"/>
    <p:sldId id="285" r:id="rId55"/>
    <p:sldId id="308" r:id="rId5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1410"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475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470F35-E6FB-41F2-9EEA-AFD94A0D589C}" type="datetimeFigureOut">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70F35-E6FB-41F2-9EEA-AFD94A0D589C}" type="datetimeFigureOut">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70F35-E6FB-41F2-9EEA-AFD94A0D589C}" type="datetimeFigureOut">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470F35-E6FB-41F2-9EEA-AFD94A0D589C}" type="datetimeFigureOut">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470F35-E6FB-41F2-9EEA-AFD94A0D589C}" type="datetimeFigureOut">
              <a:rPr lang="en-US" smtClean="0"/>
              <a:pPr/>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470F35-E6FB-41F2-9EEA-AFD94A0D589C}" type="datetimeFigureOut">
              <a:rPr lang="en-US" smtClean="0"/>
              <a:pPr/>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470F35-E6FB-41F2-9EEA-AFD94A0D589C}" type="datetimeFigureOut">
              <a:rPr lang="en-US" smtClean="0"/>
              <a:pPr/>
              <a:t>10/16/2015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470F35-E6FB-41F2-9EEA-AFD94A0D589C}" type="datetimeFigureOut">
              <a:rPr lang="en-US" smtClean="0"/>
              <a:pPr/>
              <a:t>10/16/2015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70F35-E6FB-41F2-9EEA-AFD94A0D589C}" type="datetimeFigureOut">
              <a:rPr lang="en-US" smtClean="0"/>
              <a:pPr/>
              <a:t>10/16/2015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470F35-E6FB-41F2-9EEA-AFD94A0D589C}" type="datetimeFigureOut">
              <a:rPr lang="en-US" smtClean="0"/>
              <a:pPr/>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470F35-E6FB-41F2-9EEA-AFD94A0D589C}" type="datetimeFigureOut">
              <a:rPr lang="en-US" smtClean="0"/>
              <a:pPr/>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3783FB-A65A-4246-A028-B6EB2ED3CD1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470F35-E6FB-41F2-9EEA-AFD94A0D589C}" type="datetimeFigureOut">
              <a:rPr lang="en-US" smtClean="0"/>
              <a:pPr/>
              <a:t>10/16/2015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3783FB-A65A-4246-A028-B6EB2ED3CD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Predrasude</a:t>
            </a:r>
            <a:r>
              <a:rPr lang="en-US" dirty="0" smtClean="0"/>
              <a:t> </a:t>
            </a:r>
            <a:r>
              <a:rPr lang="en-US" dirty="0" err="1" smtClean="0"/>
              <a:t>prema</a:t>
            </a:r>
            <a:r>
              <a:rPr lang="en-US" dirty="0" smtClean="0"/>
              <a:t> OSOS</a:t>
            </a:r>
            <a:r>
              <a:rPr lang="sr-Latn-RS" dirty="0" smtClean="0"/>
              <a:t> i drugim oblicima ometenosti</a:t>
            </a:r>
            <a:endParaRPr lang="en-US" dirty="0"/>
          </a:p>
        </p:txBody>
      </p:sp>
      <p:sp>
        <p:nvSpPr>
          <p:cNvPr id="3" name="Subtitle 2"/>
          <p:cNvSpPr>
            <a:spLocks noGrp="1"/>
          </p:cNvSpPr>
          <p:nvPr>
            <p:ph type="subTitle" idx="1"/>
          </p:nvPr>
        </p:nvSpPr>
        <p:spPr/>
        <p:txBody>
          <a:bodyPr>
            <a:normAutofit/>
          </a:bodyPr>
          <a:lstStyle/>
          <a:p>
            <a:r>
              <a:rPr lang="en-US" sz="2800" i="1" dirty="0" smtClean="0"/>
              <a:t>Prof. </a:t>
            </a:r>
            <a:r>
              <a:rPr lang="en-US" sz="2800" i="1" dirty="0" err="1" smtClean="0"/>
              <a:t>dr</a:t>
            </a:r>
            <a:r>
              <a:rPr lang="en-US" sz="2800" i="1" dirty="0" smtClean="0"/>
              <a:t>  </a:t>
            </a:r>
            <a:r>
              <a:rPr lang="en-US" sz="2800" i="1" dirty="0" err="1" smtClean="0"/>
              <a:t>Vesna</a:t>
            </a:r>
            <a:r>
              <a:rPr lang="en-US" sz="2800" i="1" dirty="0" smtClean="0"/>
              <a:t> </a:t>
            </a:r>
            <a:r>
              <a:rPr lang="en-US" sz="2800" i="1" dirty="0" err="1" smtClean="0"/>
              <a:t>Radoman</a:t>
            </a:r>
            <a:endParaRPr lang="en-US" sz="2000" i="1" dirty="0" smtClean="0"/>
          </a:p>
          <a:p>
            <a:r>
              <a:rPr lang="en-US" sz="2800" i="1" dirty="0" smtClean="0"/>
              <a:t>F A S P E R</a:t>
            </a:r>
            <a:endParaRPr lang="en-US" sz="2800" i="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
            </a:r>
            <a:r>
              <a:rPr lang="sr-Latn-RS" dirty="0" smtClean="0"/>
              <a:t>efinicija stereotipa</a:t>
            </a:r>
            <a:endParaRPr lang="en-US" dirty="0"/>
          </a:p>
        </p:txBody>
      </p:sp>
      <p:sp>
        <p:nvSpPr>
          <p:cNvPr id="3" name="Content Placeholder 2"/>
          <p:cNvSpPr>
            <a:spLocks noGrp="1"/>
          </p:cNvSpPr>
          <p:nvPr>
            <p:ph idx="1"/>
          </p:nvPr>
        </p:nvSpPr>
        <p:spPr/>
        <p:txBody>
          <a:bodyPr>
            <a:normAutofit fontScale="92500"/>
          </a:bodyPr>
          <a:lstStyle/>
          <a:p>
            <a:r>
              <a:rPr lang="en-US" dirty="0" err="1" smtClean="0"/>
              <a:t>Lipman</a:t>
            </a:r>
            <a:r>
              <a:rPr lang="sr-Latn-RS" dirty="0" smtClean="0"/>
              <a:t>, koji je kreator ovog termina, definisao je stereotipe kao predstave u našim glavama koje nam pružaju okvire za objašnjenje događaja o kojima smo tek delimično informisani</a:t>
            </a:r>
          </a:p>
          <a:p>
            <a:r>
              <a:rPr lang="sr-Latn-RS" dirty="0" smtClean="0"/>
              <a:t>Trebješanin i sar. :stereotipi (“krut otisak”) su </a:t>
            </a:r>
            <a:r>
              <a:rPr lang="sr-Latn-RS" dirty="0" smtClean="0">
                <a:solidFill>
                  <a:srgbClr val="00B0F0"/>
                </a:solidFill>
              </a:rPr>
              <a:t>ukalupljene predstave</a:t>
            </a:r>
            <a:r>
              <a:rPr lang="sr-Latn-RS" dirty="0" smtClean="0"/>
              <a:t>, klišetirana shvatanja o određenim socijalnim objektima koja su u datom društvu široko rasprostranjena, a stiču se socijalizacijom</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
            </a:r>
            <a:r>
              <a:rPr lang="sr-Latn-RS" dirty="0" smtClean="0"/>
              <a:t>sihološko o objašnjenje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L</a:t>
            </a:r>
            <a:r>
              <a:rPr lang="sr-Latn-RS" dirty="0" smtClean="0"/>
              <a:t>judi imaju </a:t>
            </a:r>
            <a:r>
              <a:rPr lang="sr-Latn-RS" dirty="0" smtClean="0">
                <a:solidFill>
                  <a:srgbClr val="00B0F0"/>
                </a:solidFill>
              </a:rPr>
              <a:t>potrebu da za kategorizacijom </a:t>
            </a:r>
            <a:r>
              <a:rPr lang="sr-Latn-RS" dirty="0" smtClean="0"/>
              <a:t>pojava sa kojima se sreću kao i potrebu da predviđaju stvari na osnovu minimalnog broja indikacija. Jedan od mogućih načina odnošenja jeste stereotipizacija kao kognitivni proces</a:t>
            </a:r>
          </a:p>
          <a:p>
            <a:r>
              <a:rPr lang="en-US" dirty="0" err="1" smtClean="0"/>
              <a:t>Ljudi</a:t>
            </a:r>
            <a:r>
              <a:rPr lang="en-US" dirty="0" smtClean="0"/>
              <a:t> </a:t>
            </a:r>
            <a:r>
              <a:rPr lang="en-US" dirty="0" err="1" smtClean="0"/>
              <a:t>imaju</a:t>
            </a:r>
            <a:r>
              <a:rPr lang="en-US" dirty="0" smtClean="0"/>
              <a:t> </a:t>
            </a:r>
            <a:r>
              <a:rPr lang="en-US" dirty="0" smtClean="0">
                <a:solidFill>
                  <a:srgbClr val="00B0F0"/>
                </a:solidFill>
              </a:rPr>
              <a:t>p</a:t>
            </a:r>
            <a:r>
              <a:rPr lang="sr-Latn-RS" dirty="0" smtClean="0">
                <a:solidFill>
                  <a:srgbClr val="00B0F0"/>
                </a:solidFill>
              </a:rPr>
              <a:t>otreb</a:t>
            </a:r>
            <a:r>
              <a:rPr lang="en-US" dirty="0" smtClean="0">
                <a:solidFill>
                  <a:srgbClr val="00B0F0"/>
                </a:solidFill>
              </a:rPr>
              <a:t>u</a:t>
            </a:r>
            <a:r>
              <a:rPr lang="sr-Latn-RS" dirty="0" smtClean="0">
                <a:solidFill>
                  <a:srgbClr val="00B0F0"/>
                </a:solidFill>
              </a:rPr>
              <a:t> za redom i sigurnošću</a:t>
            </a:r>
          </a:p>
          <a:p>
            <a:endParaRPr lang="sr-Latn-RS" dirty="0" smtClean="0"/>
          </a:p>
          <a:p>
            <a:r>
              <a:rPr lang="en-US" dirty="0" smtClean="0"/>
              <a:t>M</a:t>
            </a:r>
            <a:r>
              <a:rPr lang="sr-Latn-RS" dirty="0" smtClean="0"/>
              <a:t>ogućnost organizacije raznolikih podataka i preferenci u koherentnu šemu ili </a:t>
            </a:r>
            <a:r>
              <a:rPr lang="sr-Latn-RS" dirty="0" smtClean="0">
                <a:solidFill>
                  <a:srgbClr val="00B0F0"/>
                </a:solidFill>
              </a:rPr>
              <a:t>kalup smanjuje nesigurnost i stres </a:t>
            </a:r>
            <a:r>
              <a:rPr lang="sr-Latn-RS" dirty="0" smtClean="0"/>
              <a:t>koji nastaje usled stalnog procenjivanja svih draži u cilju ispravnog reagovanja</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t>
            </a:r>
            <a:r>
              <a:rPr lang="sr-Latn-RS" dirty="0" smtClean="0"/>
              <a:t>tigma – pojam koji uvodi </a:t>
            </a:r>
            <a:br>
              <a:rPr lang="sr-Latn-RS" dirty="0" smtClean="0"/>
            </a:br>
            <a:r>
              <a:rPr lang="sr-Latn-RS" dirty="0" smtClean="0"/>
              <a:t>Ervin Gofman(Goffman 1963) u svojoj teoriji etiketiranja</a:t>
            </a:r>
            <a:endParaRPr lang="en-US" dirty="0"/>
          </a:p>
        </p:txBody>
      </p:sp>
      <p:sp>
        <p:nvSpPr>
          <p:cNvPr id="3" name="Content Placeholder 2"/>
          <p:cNvSpPr>
            <a:spLocks noGrp="1"/>
          </p:cNvSpPr>
          <p:nvPr>
            <p:ph idx="1"/>
          </p:nvPr>
        </p:nvSpPr>
        <p:spPr/>
        <p:txBody>
          <a:bodyPr>
            <a:normAutofit fontScale="62500" lnSpcReduction="20000"/>
          </a:bodyPr>
          <a:lstStyle/>
          <a:p>
            <a:endParaRPr lang="sr-Latn-RS" dirty="0" smtClean="0"/>
          </a:p>
          <a:p>
            <a:r>
              <a:rPr lang="en-US" sz="3800" dirty="0" smtClean="0"/>
              <a:t>Stigma je </a:t>
            </a:r>
            <a:r>
              <a:rPr lang="en-US" sz="3800" dirty="0" err="1" smtClean="0"/>
              <a:t>prema</a:t>
            </a:r>
            <a:r>
              <a:rPr lang="en-US" sz="3800" dirty="0" smtClean="0"/>
              <a:t> </a:t>
            </a:r>
            <a:r>
              <a:rPr lang="en-US" sz="3800" dirty="0" err="1" smtClean="0"/>
              <a:t>Gofmanu</a:t>
            </a:r>
            <a:r>
              <a:rPr lang="en-US" sz="3800" dirty="0" smtClean="0"/>
              <a:t>,</a:t>
            </a:r>
            <a:r>
              <a:rPr lang="sr-Latn-RS" sz="3800" dirty="0" smtClean="0"/>
              <a:t> negativno</a:t>
            </a:r>
            <a:r>
              <a:rPr lang="en-US" sz="3800" dirty="0" smtClean="0"/>
              <a:t> </a:t>
            </a:r>
            <a:r>
              <a:rPr lang="en-US" sz="3800" dirty="0" err="1" smtClean="0"/>
              <a:t>dru</a:t>
            </a:r>
            <a:r>
              <a:rPr lang="sr-Latn-RS" sz="3800" dirty="0" smtClean="0"/>
              <a:t>š</a:t>
            </a:r>
            <a:r>
              <a:rPr lang="en-US" sz="3800" dirty="0" err="1" smtClean="0"/>
              <a:t>tveno</a:t>
            </a:r>
            <a:r>
              <a:rPr lang="sr-Latn-RS" sz="3800" dirty="0" smtClean="0"/>
              <a:t> obeležavanje,</a:t>
            </a:r>
            <a:r>
              <a:rPr lang="en-US" sz="3800" dirty="0" smtClean="0"/>
              <a:t> </a:t>
            </a:r>
            <a:r>
              <a:rPr lang="sr-Latn-RS" sz="3800" dirty="0" smtClean="0"/>
              <a:t>ž</a:t>
            </a:r>
            <a:r>
              <a:rPr lang="en-US" sz="3800" dirty="0" err="1" smtClean="0"/>
              <a:t>igosanje</a:t>
            </a:r>
            <a:r>
              <a:rPr lang="sr-Latn-RS" sz="3800" dirty="0" smtClean="0"/>
              <a:t> kojim se postiže diskreditovanje pojedinca ili neke društvene grupe  koja se proglašava društveno nepoželjnom </a:t>
            </a:r>
            <a:r>
              <a:rPr lang="en-US" sz="3800" dirty="0" err="1" smtClean="0"/>
              <a:t>jer</a:t>
            </a:r>
            <a:r>
              <a:rPr lang="sr-Latn-RS" sz="3800" dirty="0" smtClean="0"/>
              <a:t> se ne uklapa u društvo zbog svog hendikepa, mentalne bolesti , rasne ili etničke pripadnosti ili ima socijalni hendikep (činjenica da je neko bio  u zatvoru).</a:t>
            </a:r>
          </a:p>
          <a:p>
            <a:r>
              <a:rPr lang="sr-Latn-RS" sz="3800" dirty="0" smtClean="0"/>
              <a:t>Gofman razlikuje tri vrste stigmi na osnovu kojih se vrši diskreditovanje :</a:t>
            </a:r>
          </a:p>
          <a:p>
            <a:pPr>
              <a:buNone/>
            </a:pPr>
            <a:r>
              <a:rPr lang="sr-Latn-RS" sz="3800" dirty="0" smtClean="0"/>
              <a:t>     1. telesni nedostaci (slepoća,gluvoća , hromost),</a:t>
            </a:r>
          </a:p>
          <a:p>
            <a:pPr>
              <a:buNone/>
            </a:pPr>
            <a:r>
              <a:rPr lang="sr-Latn-RS" sz="3800" dirty="0" smtClean="0"/>
              <a:t>     2.karakterni nedostaci (alkoholizam prostitucija, homoseksualizam),</a:t>
            </a:r>
          </a:p>
          <a:p>
            <a:pPr>
              <a:buNone/>
            </a:pPr>
            <a:r>
              <a:rPr lang="sr-Latn-RS" sz="3800" dirty="0" smtClean="0"/>
              <a:t>     3.grupni  ili tribalni nedostaci (rasa,nacionalnost,religija,siroma</a:t>
            </a:r>
            <a:r>
              <a:rPr lang="sr-Latn-RS" dirty="0" smtClean="0"/>
              <a:t>š.)</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
            </a:r>
            <a:br>
              <a:rPr lang="sr-Latn-RS" dirty="0" smtClean="0"/>
            </a:br>
            <a:r>
              <a:rPr lang="sr-Latn-RS" dirty="0" smtClean="0"/>
              <a:t/>
            </a:r>
            <a:br>
              <a:rPr lang="sr-Latn-RS" dirty="0" smtClean="0"/>
            </a:br>
            <a:r>
              <a:rPr lang="sr-Latn-RS" dirty="0" smtClean="0"/>
              <a:t>Bihejvioralna komponenta negativnog stava i predrasude je:</a:t>
            </a:r>
            <a:br>
              <a:rPr lang="sr-Latn-RS" dirty="0" smtClean="0"/>
            </a:br>
            <a:r>
              <a:rPr lang="sr-Latn-RS" dirty="0" smtClean="0"/>
              <a:t/>
            </a:r>
            <a:br>
              <a:rPr lang="sr-Latn-RS" dirty="0" smtClean="0"/>
            </a:br>
            <a:endParaRPr lang="en-US" dirty="0"/>
          </a:p>
        </p:txBody>
      </p:sp>
      <p:sp>
        <p:nvSpPr>
          <p:cNvPr id="3" name="Content Placeholder 2"/>
          <p:cNvSpPr>
            <a:spLocks noGrp="1"/>
          </p:cNvSpPr>
          <p:nvPr>
            <p:ph idx="1"/>
          </p:nvPr>
        </p:nvSpPr>
        <p:spPr/>
        <p:txBody>
          <a:bodyPr/>
          <a:lstStyle/>
          <a:p>
            <a:r>
              <a:rPr lang="en-US" dirty="0" smtClean="0">
                <a:solidFill>
                  <a:schemeClr val="tx2">
                    <a:lumMod val="60000"/>
                    <a:lumOff val="40000"/>
                  </a:schemeClr>
                </a:solidFill>
              </a:rPr>
              <a:t>D</a:t>
            </a:r>
            <a:r>
              <a:rPr lang="sr-Latn-RS" dirty="0" smtClean="0">
                <a:solidFill>
                  <a:schemeClr val="tx2">
                    <a:lumMod val="60000"/>
                    <a:lumOff val="40000"/>
                  </a:schemeClr>
                </a:solidFill>
              </a:rPr>
              <a:t>iskriminatorsko ponašanje </a:t>
            </a:r>
            <a:r>
              <a:rPr lang="sr-Latn-RS" dirty="0" smtClean="0"/>
              <a:t>pojedinaca i društva  kreće  se od nezainteresovanog odnosa i “okretanja glave od”, ogovaranja, preko ismevanja, javno ispoljenog omalovažavanja, proganjanja do njihovog izdvajanja u geta , maltretiranja , zlostavljanja i u najekstremnijem vidu do ubijanja.</a:t>
            </a:r>
          </a:p>
          <a:p>
            <a:pPr>
              <a:buNone/>
            </a:pPr>
            <a:r>
              <a:rPr lang="sr-Latn-RS"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
            </a:r>
            <a:br>
              <a:rPr lang="sr-Latn-RS" dirty="0" smtClean="0"/>
            </a:br>
            <a:r>
              <a:rPr lang="sr-Latn-RS" dirty="0" smtClean="0"/>
              <a:t/>
            </a:r>
            <a:br>
              <a:rPr lang="sr-Latn-RS" dirty="0" smtClean="0"/>
            </a:br>
            <a:r>
              <a:rPr lang="sr-Latn-RS" dirty="0" smtClean="0"/>
              <a:t>Bihejvioralna komponenta negativnog stava i predrasude je:</a:t>
            </a:r>
            <a:br>
              <a:rPr lang="sr-Latn-RS" dirty="0" smtClean="0"/>
            </a:br>
            <a:r>
              <a:rPr lang="sr-Latn-RS" dirty="0" smtClean="0"/>
              <a:t/>
            </a:r>
            <a:br>
              <a:rPr lang="sr-Latn-RS" dirty="0" smtClean="0"/>
            </a:br>
            <a:endParaRPr lang="en-US" dirty="0"/>
          </a:p>
        </p:txBody>
      </p:sp>
      <p:sp>
        <p:nvSpPr>
          <p:cNvPr id="3" name="Content Placeholder 2"/>
          <p:cNvSpPr>
            <a:spLocks noGrp="1"/>
          </p:cNvSpPr>
          <p:nvPr>
            <p:ph idx="1"/>
          </p:nvPr>
        </p:nvSpPr>
        <p:spPr/>
        <p:txBody>
          <a:bodyPr/>
          <a:lstStyle/>
          <a:p>
            <a:r>
              <a:rPr lang="en-US" dirty="0" smtClean="0">
                <a:solidFill>
                  <a:schemeClr val="tx2">
                    <a:lumMod val="60000"/>
                    <a:lumOff val="40000"/>
                  </a:schemeClr>
                </a:solidFill>
              </a:rPr>
              <a:t>D</a:t>
            </a:r>
            <a:r>
              <a:rPr lang="sr-Latn-RS" dirty="0" smtClean="0">
                <a:solidFill>
                  <a:schemeClr val="tx2">
                    <a:lumMod val="60000"/>
                    <a:lumOff val="40000"/>
                  </a:schemeClr>
                </a:solidFill>
              </a:rPr>
              <a:t>iskriminatorsko ponašanje </a:t>
            </a:r>
            <a:r>
              <a:rPr lang="sr-Latn-RS" dirty="0" smtClean="0"/>
              <a:t>pojedinaca i društva  kreće  se od nezainteresovanog odnosa i “okretanja glave od”, ogovaranja, preko ismevanja, javno ispoljenog omalovažavanja, proganjanja do njihovog izdvajanja u geta , maltretiranja , zlostavljanja i u najekstremnijem vidu do ubijanja.</a:t>
            </a:r>
          </a:p>
          <a:p>
            <a:pPr>
              <a:buNone/>
            </a:pPr>
            <a:r>
              <a:rPr lang="sr-Latn-RS"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Emocionalna</a:t>
            </a:r>
            <a:r>
              <a:rPr lang="en-US" dirty="0" smtClean="0"/>
              <a:t> </a:t>
            </a:r>
            <a:r>
              <a:rPr lang="en-US" dirty="0" err="1" smtClean="0"/>
              <a:t>i</a:t>
            </a:r>
            <a:r>
              <a:rPr lang="en-US" dirty="0" smtClean="0"/>
              <a:t> </a:t>
            </a:r>
            <a:r>
              <a:rPr lang="en-US" dirty="0" err="1" smtClean="0"/>
              <a:t>bihejvioralna</a:t>
            </a:r>
            <a:r>
              <a:rPr lang="en-US" dirty="0" smtClean="0"/>
              <a:t> </a:t>
            </a:r>
            <a:r>
              <a:rPr lang="en-US" dirty="0" err="1" smtClean="0"/>
              <a:t>komponenta</a:t>
            </a:r>
            <a:endParaRPr lang="en-US" dirty="0"/>
          </a:p>
        </p:txBody>
      </p:sp>
      <p:sp>
        <p:nvSpPr>
          <p:cNvPr id="3" name="Content Placeholder 2"/>
          <p:cNvSpPr>
            <a:spLocks noGrp="1"/>
          </p:cNvSpPr>
          <p:nvPr>
            <p:ph idx="1"/>
          </p:nvPr>
        </p:nvSpPr>
        <p:spPr/>
        <p:txBody>
          <a:bodyPr>
            <a:normAutofit lnSpcReduction="10000"/>
          </a:bodyPr>
          <a:lstStyle/>
          <a:p>
            <a:r>
              <a:rPr lang="en-US" dirty="0" smtClean="0"/>
              <a:t>J</a:t>
            </a:r>
            <a:r>
              <a:rPr lang="sr-Latn-RS" dirty="0" smtClean="0"/>
              <a:t>ake emocije mržnje, prezira</a:t>
            </a:r>
          </a:p>
          <a:p>
            <a:r>
              <a:rPr lang="en-US" dirty="0" smtClean="0"/>
              <a:t>O</a:t>
            </a:r>
            <a:r>
              <a:rPr lang="sr-Latn-RS" dirty="0" smtClean="0"/>
              <a:t>malovažavanje, ismevanje, diskriminacija,    </a:t>
            </a:r>
          </a:p>
          <a:p>
            <a:pPr>
              <a:buNone/>
            </a:pPr>
            <a:r>
              <a:rPr lang="sr-Latn-RS" dirty="0" smtClean="0"/>
              <a:t>     segregacija , ostrakizam (proterivanje), getoizacija, zlostavljanje, ubijanje (npr. genocid)</a:t>
            </a:r>
            <a:endParaRPr lang="en-US" dirty="0" smtClean="0"/>
          </a:p>
          <a:p>
            <a:r>
              <a:rPr lang="en-US" dirty="0" err="1" smtClean="0"/>
              <a:t>Mnoge</a:t>
            </a:r>
            <a:r>
              <a:rPr lang="en-US" dirty="0" smtClean="0"/>
              <a:t> </a:t>
            </a:r>
            <a:r>
              <a:rPr lang="en-US" dirty="0" err="1" smtClean="0"/>
              <a:t>studije</a:t>
            </a:r>
            <a:r>
              <a:rPr lang="en-US" dirty="0" smtClean="0"/>
              <a:t> </a:t>
            </a:r>
            <a:r>
              <a:rPr lang="sr-Latn-RS" dirty="0" smtClean="0"/>
              <a:t>po</a:t>
            </a:r>
            <a:r>
              <a:rPr lang="en-US" dirty="0" smtClean="0"/>
              <a:t>ka</a:t>
            </a:r>
            <a:r>
              <a:rPr lang="sr-Latn-RS" dirty="0" smtClean="0"/>
              <a:t>zuju da su osobe sa ometenošću izložene mnogo većoj verovatnoći zlostavljanja od neometenih i češće su žrtve nasilja</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Pogodni uslovi za javljanje predrasuda</a:t>
            </a:r>
            <a:endParaRPr lang="en-US" dirty="0"/>
          </a:p>
        </p:txBody>
      </p:sp>
      <p:sp>
        <p:nvSpPr>
          <p:cNvPr id="3" name="Content Placeholder 2"/>
          <p:cNvSpPr>
            <a:spLocks noGrp="1"/>
          </p:cNvSpPr>
          <p:nvPr>
            <p:ph idx="1"/>
          </p:nvPr>
        </p:nvSpPr>
        <p:spPr/>
        <p:txBody>
          <a:bodyPr/>
          <a:lstStyle/>
          <a:p>
            <a:endParaRPr lang="sr-Latn-RS" dirty="0" smtClean="0"/>
          </a:p>
          <a:p>
            <a:pPr>
              <a:buNone/>
            </a:pPr>
            <a:r>
              <a:rPr lang="sr-Latn-RS" dirty="0" smtClean="0"/>
              <a:t>Mogu se podeliti u tri grupe:</a:t>
            </a:r>
          </a:p>
          <a:p>
            <a:pPr>
              <a:buNone/>
            </a:pPr>
            <a:endParaRPr lang="sr-Latn-RS" dirty="0" smtClean="0"/>
          </a:p>
          <a:p>
            <a:pPr marL="514350" indent="-514350">
              <a:buAutoNum type="arabicPeriod"/>
            </a:pPr>
            <a:r>
              <a:rPr lang="en-US" dirty="0" smtClean="0"/>
              <a:t>S</a:t>
            </a:r>
            <a:r>
              <a:rPr lang="sr-Latn-RS" dirty="0" smtClean="0"/>
              <a:t>ocijalni uslovi</a:t>
            </a:r>
          </a:p>
          <a:p>
            <a:pPr marL="514350" indent="-514350">
              <a:buAutoNum type="arabicPeriod"/>
            </a:pPr>
            <a:r>
              <a:rPr lang="en-US" dirty="0" smtClean="0"/>
              <a:t>P</a:t>
            </a:r>
            <a:r>
              <a:rPr lang="sr-Latn-RS" dirty="0" smtClean="0"/>
              <a:t>sihološki uslovi</a:t>
            </a:r>
          </a:p>
          <a:p>
            <a:pPr marL="514350" indent="-514350">
              <a:buAutoNum type="arabicPeriod"/>
            </a:pPr>
            <a:r>
              <a:rPr lang="en-US" dirty="0" smtClean="0"/>
              <a:t>B</a:t>
            </a:r>
            <a:r>
              <a:rPr lang="sr-Latn-RS" dirty="0" smtClean="0"/>
              <a:t>iološki uslovi</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1. </a:t>
            </a:r>
            <a:r>
              <a:rPr lang="en-US" dirty="0" smtClean="0"/>
              <a:t>S</a:t>
            </a:r>
            <a:r>
              <a:rPr lang="sr-Latn-RS" dirty="0" smtClean="0"/>
              <a:t>ocijalni uslovi</a:t>
            </a:r>
            <a:endParaRPr lang="en-US" dirty="0"/>
          </a:p>
        </p:txBody>
      </p:sp>
      <p:sp>
        <p:nvSpPr>
          <p:cNvPr id="3" name="Content Placeholder 2"/>
          <p:cNvSpPr>
            <a:spLocks noGrp="1"/>
          </p:cNvSpPr>
          <p:nvPr>
            <p:ph idx="1"/>
          </p:nvPr>
        </p:nvSpPr>
        <p:spPr/>
        <p:txBody>
          <a:bodyPr>
            <a:normAutofit lnSpcReduction="10000"/>
          </a:bodyPr>
          <a:lstStyle/>
          <a:p>
            <a:r>
              <a:rPr lang="en-US" dirty="0" smtClean="0"/>
              <a:t>D</a:t>
            </a:r>
            <a:r>
              <a:rPr lang="sr-Latn-RS" dirty="0" smtClean="0"/>
              <a:t>ruštveno ekonomski i kulturni uslovi u kojima odrasta i funkcioniše pojedinac</a:t>
            </a:r>
          </a:p>
          <a:p>
            <a:r>
              <a:rPr lang="en-US" dirty="0" smtClean="0"/>
              <a:t>S</a:t>
            </a:r>
            <a:r>
              <a:rPr lang="sr-Latn-RS" dirty="0" smtClean="0"/>
              <a:t>ocijalizacija: učenje i usvajanje društvenih normi i stavova  sredine u kojoj se odrasta ili duže boravi i konformiranje ovim stavovima. Učenje se najčešće odvija Bandurinim tipom učenja po modelu</a:t>
            </a:r>
          </a:p>
          <a:p>
            <a:r>
              <a:rPr lang="en-US" dirty="0" smtClean="0"/>
              <a:t>S</a:t>
            </a:r>
            <a:r>
              <a:rPr lang="sr-Latn-RS" dirty="0" smtClean="0"/>
              <a:t>ociolozi, antropolozi  i psiholozi interesuju se za ove uslove i proučavaju ih</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t>
            </a:r>
            <a:r>
              <a:rPr lang="sr-Latn-RS" dirty="0" smtClean="0"/>
              <a:t>konomski uslovi</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smtClean="0"/>
              <a:t>Nepovoljni ekonomski uslovi kao što je slab ekonomski položaj, ekonomska kriza u društvu ekonomska kompeticija, nezaposlenost ekonomska eksploatacija</a:t>
            </a:r>
            <a:r>
              <a:rPr lang="en-US" dirty="0" smtClean="0"/>
              <a:t>,</a:t>
            </a:r>
            <a:r>
              <a:rPr lang="sr-Latn-RS" dirty="0" smtClean="0"/>
              <a:t> pogoduju stvaranju predrasuda</a:t>
            </a:r>
          </a:p>
          <a:p>
            <a:r>
              <a:rPr lang="sr-Latn-RS" dirty="0" smtClean="0"/>
              <a:t>Kod ljudi sa niskim ili opadajućim društvenim i ekonomskim statusom češća je sklonost ka predrasudama</a:t>
            </a:r>
          </a:p>
          <a:p>
            <a:r>
              <a:rPr lang="sr-Latn-RS" dirty="0" smtClean="0"/>
              <a:t>U ekonomskoj krizi ili u situacijama prirodnih katastrofa (glad, poplave, zemljotres)  često se proširuje uverenje da su za te nevolje krive određene grupe i prema njima se pojačavaju predrasude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t>
            </a:r>
            <a:r>
              <a:rPr lang="sr-Latn-RS" dirty="0" smtClean="0"/>
              <a:t>ulturološki faktori</a:t>
            </a:r>
            <a:endParaRPr lang="en-US" dirty="0"/>
          </a:p>
        </p:txBody>
      </p:sp>
      <p:sp>
        <p:nvSpPr>
          <p:cNvPr id="3" name="Content Placeholder 2"/>
          <p:cNvSpPr>
            <a:spLocks noGrp="1"/>
          </p:cNvSpPr>
          <p:nvPr>
            <p:ph idx="1"/>
          </p:nvPr>
        </p:nvSpPr>
        <p:spPr/>
        <p:txBody>
          <a:bodyPr>
            <a:normAutofit fontScale="92500" lnSpcReduction="20000"/>
          </a:bodyPr>
          <a:lstStyle/>
          <a:p>
            <a:r>
              <a:rPr lang="sr-Latn-RS" dirty="0" smtClean="0"/>
              <a:t>U nekim društvenim zajednicama postoji institucionalizacija predrasuda prema određenoj manjini ili grupi. Diskriminacija prema njima je sastavni deo takvih kultura koju smatraju nečim normalnim </a:t>
            </a:r>
            <a:r>
              <a:rPr lang="en-US" dirty="0" smtClean="0"/>
              <a:t>, </a:t>
            </a:r>
            <a:r>
              <a:rPr lang="en-US" dirty="0" err="1" smtClean="0"/>
              <a:t>tj</a:t>
            </a:r>
            <a:r>
              <a:rPr lang="en-US" dirty="0" smtClean="0"/>
              <a:t>. ne</a:t>
            </a:r>
            <a:r>
              <a:rPr lang="sr-Latn-RS" dirty="0" smtClean="0"/>
              <a:t>č</a:t>
            </a:r>
            <a:r>
              <a:rPr lang="en-US" dirty="0" err="1" smtClean="0"/>
              <a:t>im</a:t>
            </a:r>
            <a:r>
              <a:rPr lang="en-US" dirty="0" smtClean="0"/>
              <a:t> </a:t>
            </a:r>
            <a:r>
              <a:rPr lang="sr-Latn-RS" dirty="0" smtClean="0"/>
              <a:t>što se samo po sebi podrazumeva.</a:t>
            </a:r>
          </a:p>
          <a:p>
            <a:r>
              <a:rPr lang="sr-Latn-RS" dirty="0" smtClean="0"/>
              <a:t>Antropolog Klakhohn smatra da je za svaku društvenu strukturu od kamenog doba do danas karakteristično da se neke kategorije ljudi progone i da se takav progon</a:t>
            </a:r>
            <a:r>
              <a:rPr lang="en-US" dirty="0" smtClean="0"/>
              <a:t> u </a:t>
            </a:r>
            <a:r>
              <a:rPr lang="en-US" dirty="0" err="1" smtClean="0"/>
              <a:t>odredjenim</a:t>
            </a:r>
            <a:r>
              <a:rPr lang="en-US" dirty="0" smtClean="0"/>
              <a:t> </a:t>
            </a:r>
            <a:r>
              <a:rPr lang="en-US" dirty="0" err="1" smtClean="0"/>
              <a:t>kulturama</a:t>
            </a:r>
            <a:r>
              <a:rPr lang="sr-Latn-RS" dirty="0" smtClean="0"/>
              <a:t> smatra prirodnim i opravdanim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Društvo i pojedinci su nosioci predrasuda i negativnih stavova</a:t>
            </a:r>
            <a:endParaRPr lang="en-US" dirty="0"/>
          </a:p>
        </p:txBody>
      </p:sp>
      <p:sp>
        <p:nvSpPr>
          <p:cNvPr id="3" name="Content Placeholder 2"/>
          <p:cNvSpPr>
            <a:spLocks noGrp="1"/>
          </p:cNvSpPr>
          <p:nvPr>
            <p:ph idx="1"/>
          </p:nvPr>
        </p:nvSpPr>
        <p:spPr/>
        <p:txBody>
          <a:bodyPr>
            <a:normAutofit lnSpcReduction="10000"/>
          </a:bodyPr>
          <a:lstStyle/>
          <a:p>
            <a:r>
              <a:rPr lang="sr-Latn-RS" dirty="0" smtClean="0"/>
              <a:t>Društvo kao celina i neki individualizovani pojedinci imaju često prikrivene ili otvoreno izražene predrasude prema osobama sa ometenošću (OSO) i vrše diskriminaciju prema njima.</a:t>
            </a:r>
          </a:p>
          <a:p>
            <a:r>
              <a:rPr lang="sr-Latn-RS" dirty="0" smtClean="0"/>
              <a:t>U svakom društvu postoje manje ili više određena verovanja i stereotipi o ljudima koji su različiti a naročito onima koji su pripadnici manjinskih i marginalnih grupa</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3. </a:t>
            </a:r>
            <a:r>
              <a:rPr lang="en-US" dirty="0" smtClean="0"/>
              <a:t>B</a:t>
            </a:r>
            <a:r>
              <a:rPr lang="sr-Latn-RS" dirty="0" smtClean="0"/>
              <a:t>iološki faktori</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smtClean="0"/>
              <a:t>Evolucioni psiholozi su utvrdili da životinje imaju izraženu tendenciju povoljnijeg odnošenja prema genetski sličnim životinjama, a pokazuju strah i prezir prema genetski različitim organizmima čak i kada im oni nisu nikad naneli neku štetu.</a:t>
            </a:r>
          </a:p>
          <a:p>
            <a:r>
              <a:rPr lang="sr-Latn-RS" dirty="0" smtClean="0"/>
              <a:t>Predrasude bi dakle mogle i da se povežu sa biološkom prirodom i mehanizmima biološkog preživljavanja</a:t>
            </a:r>
          </a:p>
          <a:p>
            <a:r>
              <a:rPr lang="en-US" dirty="0" smtClean="0"/>
              <a:t>I</a:t>
            </a:r>
            <a:r>
              <a:rPr lang="sr-Latn-RS" dirty="0" smtClean="0"/>
              <a:t>nstiktivistička teorija o urođenoj agresivnosti takođe se ovde uklapa</a:t>
            </a:r>
          </a:p>
          <a:p>
            <a:r>
              <a:rPr lang="sr-Latn-RS" dirty="0" smtClean="0"/>
              <a:t>Većina socijalnih psihologa na suprot evolucionim, smatra da se predrasude stiču učenjem, socijalizacijom</a:t>
            </a:r>
            <a:endParaRPr lang="en-US" dirty="0" smtClean="0"/>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3. </a:t>
            </a:r>
            <a:r>
              <a:rPr lang="en-US" dirty="0" smtClean="0"/>
              <a:t>P</a:t>
            </a:r>
            <a:r>
              <a:rPr lang="sr-Latn-RS" dirty="0" smtClean="0"/>
              <a:t>sihološko poreklo predrasuda je u ličnosti određenih osoba</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D</a:t>
            </a:r>
            <a:r>
              <a:rPr lang="sr-Latn-RS" dirty="0" smtClean="0"/>
              <a:t>ugotrajno stanje </a:t>
            </a:r>
            <a:r>
              <a:rPr lang="sr-Latn-RS" dirty="0" smtClean="0">
                <a:solidFill>
                  <a:srgbClr val="00B0F0"/>
                </a:solidFill>
              </a:rPr>
              <a:t>frustracije koja rađa agresiju </a:t>
            </a:r>
            <a:r>
              <a:rPr lang="sr-Latn-RS" dirty="0" smtClean="0"/>
              <a:t>i ta agresija traži svoj objekat koji je obično nezaštićen </a:t>
            </a:r>
            <a:r>
              <a:rPr lang="en-US" dirty="0" smtClean="0"/>
              <a:t>. </a:t>
            </a:r>
            <a:r>
              <a:rPr lang="en-US" dirty="0" err="1" smtClean="0"/>
              <a:t>Teorija</a:t>
            </a:r>
            <a:r>
              <a:rPr lang="en-US" dirty="0" smtClean="0"/>
              <a:t> </a:t>
            </a:r>
            <a:r>
              <a:rPr lang="sr-Latn-RS" dirty="0" smtClean="0"/>
              <a:t>ž</a:t>
            </a:r>
            <a:r>
              <a:rPr lang="en-US" dirty="0" err="1" smtClean="0"/>
              <a:t>rtvenog</a:t>
            </a:r>
            <a:r>
              <a:rPr lang="en-US" dirty="0" smtClean="0"/>
              <a:t> </a:t>
            </a:r>
            <a:r>
              <a:rPr lang="en-US" dirty="0" err="1" smtClean="0"/>
              <a:t>jarca</a:t>
            </a:r>
            <a:r>
              <a:rPr lang="sr-Latn-RS" dirty="0" smtClean="0"/>
              <a:t> (frustracija-agresija-represija-projekcija</a:t>
            </a:r>
          </a:p>
          <a:p>
            <a:r>
              <a:rPr lang="en-US" dirty="0" smtClean="0">
                <a:solidFill>
                  <a:srgbClr val="00B0F0"/>
                </a:solidFill>
              </a:rPr>
              <a:t>O</a:t>
            </a:r>
            <a:r>
              <a:rPr lang="sr-Latn-RS" dirty="0" smtClean="0">
                <a:solidFill>
                  <a:srgbClr val="00B0F0"/>
                </a:solidFill>
              </a:rPr>
              <a:t>sećanje manje vrednosti </a:t>
            </a:r>
            <a:r>
              <a:rPr lang="sr-Latn-RS" dirty="0" smtClean="0"/>
              <a:t>(kompleks inferiornosti) koje se projektuje (mehanizmom odbrane) na manjinsku grupu. On sopstvene nepoželjne osobine i slabosti projektuje na spoljne objekte (pojedince i grupe). Predrasude koje imaju dubok koren u ličnosti , u nagomilanoj agresivnosti i kompleksu inferiornosti predstavljaju sredstvo za ublažavanje ličnih tegoba i deo su strukture  ličnosti pa se najteže suzbijaju i otklanjaju.</a:t>
            </a:r>
          </a:p>
          <a:p>
            <a:r>
              <a:rPr lang="sr-Latn-RS" dirty="0" smtClean="0"/>
              <a:t>Nedostatak ličnog identiteta i </a:t>
            </a:r>
            <a:r>
              <a:rPr lang="sr-Latn-RS" dirty="0" smtClean="0">
                <a:solidFill>
                  <a:srgbClr val="00B0F0"/>
                </a:solidFill>
              </a:rPr>
              <a:t>identifikovanje sa grupom </a:t>
            </a:r>
            <a:r>
              <a:rPr lang="sr-Latn-RS" dirty="0" smtClean="0"/>
              <a:t>(kolektivni identitet)  može biti negativno usmereno izvan grupe. Osoba teži da njegovo “niko” postane “neko”kroz identifikaciju sa određenom grupom koju doživljava kao deo sopstvene ličnosti. Ovakva identifikacija može biti praćena neprijateljstvom prema drugim grupama</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Tomas Sas(antipsihijatrijski pokret):</a:t>
            </a:r>
            <a:endParaRPr lang="en-US" dirty="0"/>
          </a:p>
        </p:txBody>
      </p:sp>
      <p:sp>
        <p:nvSpPr>
          <p:cNvPr id="3" name="Content Placeholder 2"/>
          <p:cNvSpPr>
            <a:spLocks noGrp="1"/>
          </p:cNvSpPr>
          <p:nvPr>
            <p:ph idx="1"/>
          </p:nvPr>
        </p:nvSpPr>
        <p:spPr/>
        <p:txBody>
          <a:bodyPr/>
          <a:lstStyle/>
          <a:p>
            <a:r>
              <a:rPr lang="sr-Latn-RS" dirty="0" smtClean="0"/>
              <a:t>“Društvo ima potrebu da neprestano proizvodi “žrtvene jarce” odnosno određene marginalne grupe proglašava manje vrednim kako bi dominantne grupe naspram njih zadobile pozitivnu vrednost”</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Trebješanin i sar.</a:t>
            </a:r>
            <a:r>
              <a:rPr lang="en-US" dirty="0" smtClean="0"/>
              <a:t>(2008)</a:t>
            </a:r>
            <a:endParaRPr lang="en-US" dirty="0"/>
          </a:p>
        </p:txBody>
      </p:sp>
      <p:sp>
        <p:nvSpPr>
          <p:cNvPr id="3" name="Content Placeholder 2"/>
          <p:cNvSpPr>
            <a:spLocks noGrp="1"/>
          </p:cNvSpPr>
          <p:nvPr>
            <p:ph idx="1"/>
          </p:nvPr>
        </p:nvSpPr>
        <p:spPr/>
        <p:txBody>
          <a:bodyPr/>
          <a:lstStyle/>
          <a:p>
            <a:r>
              <a:rPr lang="sr-Latn-RS" dirty="0" smtClean="0"/>
              <a:t>Glavna psihološka funkcija predrasude na ličnom planu jeste kompenzacija osećanja lične inferiornosti i očuvanje samopoštovanja kao i pražnjenje agresivnosti, a na društvenom da doprinese homogenizaciji i mobilizaciji grupe kao i pojačavanju antagonizma i mržnje prema drugim zajednicama (nacionalnim, verskim), naročito u periodima sukoba.</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Č</a:t>
            </a:r>
            <a:r>
              <a:rPr lang="en-US" dirty="0" err="1" smtClean="0"/>
              <a:t>esta</a:t>
            </a:r>
            <a:r>
              <a:rPr lang="en-US" dirty="0" smtClean="0"/>
              <a:t> </a:t>
            </a:r>
            <a:r>
              <a:rPr lang="en-US" dirty="0" err="1" smtClean="0"/>
              <a:t>pogre</a:t>
            </a:r>
            <a:r>
              <a:rPr lang="sr-Latn-RS" dirty="0" smtClean="0"/>
              <a:t>š</a:t>
            </a:r>
            <a:r>
              <a:rPr lang="en-US" dirty="0" err="1" smtClean="0"/>
              <a:t>na</a:t>
            </a:r>
            <a:r>
              <a:rPr lang="sr-Latn-RS" dirty="0" smtClean="0"/>
              <a:t> uverenja i mišljenja o OSO kao radnicima</a:t>
            </a:r>
            <a:endParaRPr lang="en-US" dirty="0"/>
          </a:p>
        </p:txBody>
      </p:sp>
      <p:sp>
        <p:nvSpPr>
          <p:cNvPr id="3" name="Content Placeholder 2"/>
          <p:cNvSpPr>
            <a:spLocks noGrp="1"/>
          </p:cNvSpPr>
          <p:nvPr>
            <p:ph idx="1"/>
          </p:nvPr>
        </p:nvSpPr>
        <p:spPr/>
        <p:txBody>
          <a:bodyPr/>
          <a:lstStyle/>
          <a:p>
            <a:r>
              <a:rPr lang="en-US" dirty="0" smtClean="0"/>
              <a:t>M</a:t>
            </a:r>
            <a:r>
              <a:rPr lang="sr-Latn-RS" dirty="0" smtClean="0"/>
              <a:t>ogućnost povreda na radu OSO je mnogo veća</a:t>
            </a:r>
          </a:p>
          <a:p>
            <a:r>
              <a:rPr lang="en-US" dirty="0" smtClean="0"/>
              <a:t>Z</a:t>
            </a:r>
            <a:r>
              <a:rPr lang="sr-Latn-RS" dirty="0" smtClean="0"/>
              <a:t>avisni su i nesamostalni</a:t>
            </a:r>
          </a:p>
          <a:p>
            <a:r>
              <a:rPr lang="en-US" dirty="0" smtClean="0"/>
              <a:t>N</a:t>
            </a:r>
            <a:r>
              <a:rPr lang="sr-Latn-RS" dirty="0" smtClean="0"/>
              <a:t>iska je njihova produktivnost</a:t>
            </a:r>
          </a:p>
          <a:p>
            <a:r>
              <a:rPr lang="en-US" dirty="0" smtClean="0"/>
              <a:t>P</a:t>
            </a:r>
            <a:r>
              <a:rPr lang="sr-Latn-RS" dirty="0" smtClean="0"/>
              <a:t>otrebno im je prilagođavati radno mesto</a:t>
            </a:r>
          </a:p>
          <a:p>
            <a:r>
              <a:rPr lang="en-US" dirty="0" smtClean="0"/>
              <a:t>N</a:t>
            </a:r>
            <a:r>
              <a:rPr lang="sr-Latn-RS" dirty="0" smtClean="0"/>
              <a:t>eće biti prihvaćeni od drugih radnika</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a:t>
            </a:r>
            <a:r>
              <a:rPr lang="sr-Latn-RS" dirty="0" smtClean="0"/>
              <a:t>utoritarnost i predrasude</a:t>
            </a:r>
            <a:endParaRPr lang="en-US" dirty="0"/>
          </a:p>
        </p:txBody>
      </p:sp>
      <p:sp>
        <p:nvSpPr>
          <p:cNvPr id="3" name="Content Placeholder 2"/>
          <p:cNvSpPr>
            <a:spLocks noGrp="1"/>
          </p:cNvSpPr>
          <p:nvPr>
            <p:ph idx="1"/>
          </p:nvPr>
        </p:nvSpPr>
        <p:spPr/>
        <p:txBody>
          <a:bodyPr>
            <a:normAutofit fontScale="92500" lnSpcReduction="10000"/>
          </a:bodyPr>
          <a:lstStyle/>
          <a:p>
            <a:r>
              <a:rPr lang="sr-Latn-RS" dirty="0" smtClean="0"/>
              <a:t>Autoritarna ličnost je ličnost koja se podređuje autoritetima, podrazumeva i postojanje predrasuda jer autoritarna ličnost doživljava druge i vrši podelu drugih oko sebe na “slabe” i “jake”. Prema onima koje doživljava kao jake je submisivan, poslušan, divi im se, a prema onima koje je doživljava kao slabe i inferiorne je podređivač</a:t>
            </a:r>
            <a:r>
              <a:rPr lang="en-US" dirty="0" err="1" smtClean="0"/>
              <a:t>ki</a:t>
            </a:r>
            <a:r>
              <a:rPr lang="sr-Latn-RS" dirty="0" smtClean="0"/>
              <a:t>, dominantan, netrpeljiv, surov, često progoniteljski i zastrašivački.</a:t>
            </a:r>
          </a:p>
          <a:p>
            <a:r>
              <a:rPr lang="sr-Latn-RS" dirty="0" smtClean="0"/>
              <a:t>Adorno je prvi proučavao autoritarnu ličnost</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Istra</a:t>
            </a:r>
            <a:r>
              <a:rPr lang="sr-Latn-RS" dirty="0" smtClean="0"/>
              <a:t>ž</a:t>
            </a:r>
            <a:r>
              <a:rPr lang="en-US" dirty="0" err="1" smtClean="0"/>
              <a:t>ivanje</a:t>
            </a:r>
            <a:r>
              <a:rPr lang="en-US" dirty="0" smtClean="0"/>
              <a:t> </a:t>
            </a:r>
            <a:r>
              <a:rPr lang="en-US" dirty="0" err="1" smtClean="0"/>
              <a:t>Sanje</a:t>
            </a:r>
            <a:r>
              <a:rPr lang="en-US" dirty="0" smtClean="0"/>
              <a:t> </a:t>
            </a:r>
            <a:r>
              <a:rPr lang="en-US" dirty="0" err="1" smtClean="0"/>
              <a:t>Dimoski</a:t>
            </a:r>
            <a:r>
              <a:rPr lang="sr-Latn-RS" dirty="0" smtClean="0"/>
              <a:t> (2009) o stavovima prema OSO i OSOS</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smtClean="0"/>
              <a:t>Sprovela</a:t>
            </a:r>
            <a:r>
              <a:rPr lang="sr-Latn-RS" dirty="0" smtClean="0"/>
              <a:t> je</a:t>
            </a:r>
            <a:r>
              <a:rPr lang="en-US" dirty="0" smtClean="0"/>
              <a:t> </a:t>
            </a:r>
            <a:r>
              <a:rPr lang="en-US" dirty="0" err="1" smtClean="0"/>
              <a:t>empirijsko</a:t>
            </a:r>
            <a:r>
              <a:rPr lang="en-US" dirty="0" smtClean="0"/>
              <a:t> </a:t>
            </a:r>
            <a:r>
              <a:rPr lang="en-US" dirty="0" err="1" smtClean="0"/>
              <a:t>istra</a:t>
            </a:r>
            <a:r>
              <a:rPr lang="sr-Latn-RS" dirty="0" smtClean="0"/>
              <a:t>ž</a:t>
            </a:r>
            <a:r>
              <a:rPr lang="en-US" dirty="0" err="1" smtClean="0"/>
              <a:t>ivanje</a:t>
            </a:r>
            <a:r>
              <a:rPr lang="en-US" dirty="0" smtClean="0"/>
              <a:t> </a:t>
            </a:r>
            <a:r>
              <a:rPr lang="en-US" dirty="0" err="1" smtClean="0"/>
              <a:t>sta</a:t>
            </a:r>
            <a:r>
              <a:rPr lang="sr-Latn-RS" dirty="0" smtClean="0"/>
              <a:t>vova prema osobama oštećenog sluha i osobama sa drugim oblicima ometenosti na uzorku od 222 odrasla ispitanika i 100 ispitanika dečjeg uzrasta iz Srbije. </a:t>
            </a:r>
          </a:p>
          <a:p>
            <a:r>
              <a:rPr lang="sr-Latn-RS" dirty="0" smtClean="0"/>
              <a:t>Pokazalo se da na formiranje negativnih stavova odraslih prema gluvima i ostalim osobama sa hendikepom značajnu ulogu ima dispozicija autoritarnosti koja je ispitivana jednom modifikacijom Adornove skale za merenje autoritarnosti. Takođe se pokazalo da stavovi roditelja utiču na stavove njihove dece.</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a:t>
            </a:r>
            <a:r>
              <a:rPr lang="sr-Latn-RS" dirty="0" smtClean="0"/>
              <a:t>arakteristike ličnosti koje pogoduju    stvaranju predrasuda</a:t>
            </a:r>
            <a:endParaRPr lang="en-US" dirty="0"/>
          </a:p>
        </p:txBody>
      </p:sp>
      <p:sp>
        <p:nvSpPr>
          <p:cNvPr id="3" name="Content Placeholder 2"/>
          <p:cNvSpPr>
            <a:spLocks noGrp="1"/>
          </p:cNvSpPr>
          <p:nvPr>
            <p:ph idx="1"/>
          </p:nvPr>
        </p:nvSpPr>
        <p:spPr/>
        <p:txBody>
          <a:bodyPr/>
          <a:lstStyle/>
          <a:p>
            <a:endParaRPr lang="sr-Latn-RS" dirty="0" smtClean="0"/>
          </a:p>
          <a:p>
            <a:r>
              <a:rPr lang="en-US" dirty="0" smtClean="0"/>
              <a:t>N</a:t>
            </a:r>
            <a:r>
              <a:rPr lang="sr-Latn-RS" dirty="0" smtClean="0"/>
              <a:t>esigurnost u sebe</a:t>
            </a:r>
          </a:p>
          <a:p>
            <a:r>
              <a:rPr lang="en-US" dirty="0" smtClean="0"/>
              <a:t>A</a:t>
            </a:r>
            <a:r>
              <a:rPr lang="sr-Latn-RS" dirty="0" smtClean="0"/>
              <a:t>nksioznost </a:t>
            </a:r>
          </a:p>
          <a:p>
            <a:r>
              <a:rPr lang="en-US" dirty="0" smtClean="0"/>
              <a:t>A</a:t>
            </a:r>
            <a:r>
              <a:rPr lang="sr-Latn-RS" dirty="0" smtClean="0"/>
              <a:t>utoritarna ličnost</a:t>
            </a:r>
          </a:p>
          <a:p>
            <a:r>
              <a:rPr lang="en-US" dirty="0" smtClean="0"/>
              <a:t>K</a:t>
            </a:r>
            <a:r>
              <a:rPr lang="sr-Latn-RS" dirty="0" smtClean="0"/>
              <a:t>onzervativizam </a:t>
            </a:r>
          </a:p>
          <a:p>
            <a:r>
              <a:rPr lang="en-US" dirty="0" smtClean="0"/>
              <a:t>S</a:t>
            </a:r>
            <a:r>
              <a:rPr lang="sr-Latn-RS" dirty="0" smtClean="0"/>
              <a:t>ado-mazohistička crta </a:t>
            </a:r>
          </a:p>
          <a:p>
            <a:pPr>
              <a:buNone/>
            </a:pPr>
            <a:r>
              <a:rPr lang="sr-Latn-RS" dirty="0" smtClean="0"/>
              <a:t>koje imaju svoj koren i doživljajima iz detinjstva</a:t>
            </a: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a:t>
            </a:r>
            <a:r>
              <a:rPr lang="sr-Latn-RS" dirty="0" smtClean="0"/>
              <a:t>brazovanje, socioekonomski položaj i odnos prema osobama sa oštećenim sluhom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sr-Latn-RS" dirty="0" smtClean="0"/>
              <a:t> </a:t>
            </a:r>
          </a:p>
          <a:p>
            <a:r>
              <a:rPr lang="sr-Latn-RS" dirty="0" smtClean="0"/>
              <a:t>Ima izvesnih nalaza  koji upućuju na bolje prihvatanje OSO od strane pripadnika više socioekonomske klase. Kod njih je bolje prihvatanje mentalnih i emocionalnih hendikepa nego fizičkih (R.Šekspir)</a:t>
            </a:r>
          </a:p>
          <a:p>
            <a:r>
              <a:rPr lang="sr-Latn-RS" dirty="0" smtClean="0"/>
              <a:t>U istraživanju Radoman o stavovima prema gluvima, značajno veći broj negativnih stavova i predrasuda postojao je u ruralnoj nego u urbanoj sredini.</a:t>
            </a:r>
          </a:p>
          <a:p>
            <a:r>
              <a:rPr lang="sr-Latn-RS" dirty="0" smtClean="0"/>
              <a:t>U istraživanju S. Dimoski učenici sa boljim školskim uspehom imali su tolerantniji odnos prema osobama sa slušnom ali i drugim oblicima ometenosti. Viši socioekonomski status ispitanika značajno je uticao na pozitivnije stavove prema gluvima</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R. Šekspir</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smtClean="0"/>
              <a:t>Ljudi koji su tolerantniji prema osobama sa jednom vrstom ometenosti sa velikom verovatnoćom će imati sličan pozitivan odnos prema svim vrstama ometenosti</a:t>
            </a:r>
          </a:p>
          <a:p>
            <a:r>
              <a:rPr lang="sr-Latn-RS" dirty="0" smtClean="0"/>
              <a:t>Studije stavova prema fizički ometenima pokazuje da polovina intervjuisanih ima primarno negativne stavove prema njima</a:t>
            </a:r>
          </a:p>
          <a:p>
            <a:r>
              <a:rPr lang="sr-Latn-RS" dirty="0" smtClean="0"/>
              <a:t>Fizička ometenost je obično bolje prihvaćena nego mentalna</a:t>
            </a:r>
          </a:p>
          <a:p>
            <a:r>
              <a:rPr lang="sr-Latn-RS" dirty="0" smtClean="0"/>
              <a:t>Negativni i odbacujući stavovi prema OSO su obično deo generalne predrasude prema različitima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a:r>
            <a:r>
              <a:rPr lang="sr-Latn-RS" dirty="0" smtClean="0"/>
              <a:t>tavovi </a:t>
            </a:r>
            <a:endParaRPr lang="en-US" dirty="0"/>
          </a:p>
        </p:txBody>
      </p:sp>
      <p:sp>
        <p:nvSpPr>
          <p:cNvPr id="3" name="Content Placeholder 2"/>
          <p:cNvSpPr>
            <a:spLocks noGrp="1"/>
          </p:cNvSpPr>
          <p:nvPr>
            <p:ph idx="1"/>
          </p:nvPr>
        </p:nvSpPr>
        <p:spPr/>
        <p:txBody>
          <a:bodyPr/>
          <a:lstStyle/>
          <a:p>
            <a:endParaRPr lang="sr-Latn-RS" dirty="0" smtClean="0"/>
          </a:p>
          <a:p>
            <a:r>
              <a:rPr lang="sr-Latn-RS" dirty="0" smtClean="0"/>
              <a:t>Stavovi su relativno trajne, socijalizacijom usvojene mentalne dispozicije pozitivnog ili negativnog odnošenja prema nekom objektu . Sadrže </a:t>
            </a:r>
            <a:r>
              <a:rPr lang="sr-Latn-RS" dirty="0" smtClean="0">
                <a:solidFill>
                  <a:srgbClr val="FF0000"/>
                </a:solidFill>
              </a:rPr>
              <a:t>kognitivnu</a:t>
            </a:r>
            <a:r>
              <a:rPr lang="sr-Latn-RS" dirty="0" smtClean="0"/>
              <a:t> tj. saznajnu,</a:t>
            </a:r>
            <a:r>
              <a:rPr lang="sr-Latn-RS" dirty="0" smtClean="0">
                <a:solidFill>
                  <a:srgbClr val="FF0000"/>
                </a:solidFill>
              </a:rPr>
              <a:t> emotivnu </a:t>
            </a:r>
            <a:r>
              <a:rPr lang="sr-Latn-RS" dirty="0" smtClean="0"/>
              <a:t>i </a:t>
            </a:r>
            <a:r>
              <a:rPr lang="sr-Latn-RS" dirty="0" smtClean="0">
                <a:solidFill>
                  <a:srgbClr val="FF0000"/>
                </a:solidFill>
              </a:rPr>
              <a:t>akcionu </a:t>
            </a:r>
            <a:r>
              <a:rPr lang="sr-Latn-RS" dirty="0" smtClean="0"/>
              <a:t>(bihejvioralnu) komponentu.</a:t>
            </a: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Nikolaraizi i sar. 2004</a:t>
            </a:r>
            <a:endParaRPr lang="en-US" dirty="0"/>
          </a:p>
        </p:txBody>
      </p:sp>
      <p:sp>
        <p:nvSpPr>
          <p:cNvPr id="3" name="Content Placeholder 2"/>
          <p:cNvSpPr>
            <a:spLocks noGrp="1"/>
          </p:cNvSpPr>
          <p:nvPr>
            <p:ph idx="1"/>
          </p:nvPr>
        </p:nvSpPr>
        <p:spPr/>
        <p:txBody>
          <a:bodyPr/>
          <a:lstStyle/>
          <a:p>
            <a:r>
              <a:rPr lang="sr-Latn-RS" dirty="0" smtClean="0"/>
              <a:t>Komparativna kroskulturalna studija razvoja dečjih stavova prema osobama sa posebnim potrebama u Grčkoj i SAD pokazala je uglavnom prihvatajuće stavove kao i </a:t>
            </a:r>
            <a:r>
              <a:rPr lang="sr-Latn-RS" dirty="0" smtClean="0">
                <a:solidFill>
                  <a:srgbClr val="00B0F0"/>
                </a:solidFill>
              </a:rPr>
              <a:t>pozitivnije stavove dece koja pohađaju inkluzivna obdaništa </a:t>
            </a:r>
            <a:r>
              <a:rPr lang="sr-Latn-RS" dirty="0" smtClean="0"/>
              <a:t>u odnosu na neinkluzivna</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Predrasude</a:t>
            </a:r>
            <a:r>
              <a:rPr lang="en-US" dirty="0" smtClean="0"/>
              <a:t> </a:t>
            </a:r>
            <a:r>
              <a:rPr lang="sr-Latn-RS" dirty="0" smtClean="0"/>
              <a:t>i negativni stavovi </a:t>
            </a:r>
            <a:r>
              <a:rPr lang="en-US" dirty="0" err="1" smtClean="0"/>
              <a:t>prema</a:t>
            </a:r>
            <a:r>
              <a:rPr lang="en-US" dirty="0" smtClean="0"/>
              <a:t> OSO</a:t>
            </a:r>
            <a:r>
              <a:rPr lang="sr-Latn-RS" dirty="0" smtClean="0"/>
              <a:t> i OSOS u empirijskim istraživanjima</a:t>
            </a:r>
            <a:endParaRPr lang="en-US" dirty="0"/>
          </a:p>
        </p:txBody>
      </p:sp>
      <p:sp>
        <p:nvSpPr>
          <p:cNvPr id="3" name="Content Placeholder 2"/>
          <p:cNvSpPr>
            <a:spLocks noGrp="1"/>
          </p:cNvSpPr>
          <p:nvPr>
            <p:ph idx="1"/>
          </p:nvPr>
        </p:nvSpPr>
        <p:spPr/>
        <p:txBody>
          <a:bodyPr>
            <a:normAutofit fontScale="40000" lnSpcReduction="20000"/>
          </a:bodyPr>
          <a:lstStyle/>
          <a:p>
            <a:pPr>
              <a:buNone/>
            </a:pPr>
            <a:endParaRPr lang="sr-Latn-RS" dirty="0" smtClean="0"/>
          </a:p>
          <a:p>
            <a:r>
              <a:rPr lang="sr-Latn-RS" sz="5800" dirty="0" smtClean="0"/>
              <a:t>Strana istraživanja (prema Šekspir 1975) pokazuju da pol i inteligencija nisu povezani sa pozitivnim ili negativnim stavovima i predrasudama. Domaća istraživanja o stavovima prema gluvima Radoman (1993), Dimoski (2011) potvrđuju nalaz da pol nema uticaja, </a:t>
            </a:r>
          </a:p>
          <a:p>
            <a:pPr>
              <a:buNone/>
            </a:pPr>
            <a:endParaRPr lang="sr-Latn-RS" sz="5800" dirty="0" smtClean="0"/>
          </a:p>
          <a:p>
            <a:r>
              <a:rPr lang="sr-Latn-RS" sz="5800" dirty="0" smtClean="0"/>
              <a:t>Uzrast utiče tako što predškolska deca malo reaguju na ometenost, dok se negativni stavovi i predrasude posebno ispoljavaju na srednjoškolskom nivou (više nego na osnovnoškolskom) . Kod mlađih odraslih je veća tendencija prihvatanja OSO pa i gluvih nego kod starijih. </a:t>
            </a:r>
          </a:p>
          <a:p>
            <a:endParaRPr lang="sr-Latn-RS" sz="5800" dirty="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t>
            </a:r>
            <a:r>
              <a:rPr lang="sr-Latn-RS" dirty="0" smtClean="0"/>
              <a:t>edno staro istraživanje (STRONG)</a:t>
            </a:r>
            <a:endParaRPr lang="en-US" dirty="0"/>
          </a:p>
        </p:txBody>
      </p:sp>
      <p:sp>
        <p:nvSpPr>
          <p:cNvPr id="3" name="Content Placeholder 2"/>
          <p:cNvSpPr>
            <a:spLocks noGrp="1"/>
          </p:cNvSpPr>
          <p:nvPr>
            <p:ph idx="1"/>
          </p:nvPr>
        </p:nvSpPr>
        <p:spPr/>
        <p:txBody>
          <a:bodyPr/>
          <a:lstStyle/>
          <a:p>
            <a:r>
              <a:rPr lang="sr-Latn-RS" dirty="0" smtClean="0"/>
              <a:t>POKAZALO JE DA 59% ISPITANIKA IMA INDIFERENTAN ODNOS PREMA GLUVIMA. </a:t>
            </a:r>
            <a:r>
              <a:rPr lang="en-US" dirty="0" smtClean="0"/>
              <a:t>Oni</a:t>
            </a:r>
            <a:r>
              <a:rPr lang="sr-Latn-RS" dirty="0" smtClean="0"/>
              <a:t> koji nisu indiferentni češće su reagovali negativno (26%) nego pozitivno (16%). Mnogo povoljniji odnos pokazali su prema telesnim invalidima i slepima</a:t>
            </a: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
            </a:r>
            <a:r>
              <a:rPr lang="sr-Latn-RS" dirty="0" smtClean="0"/>
              <a:t>omaća istraživanja stavova prema gluvima</a:t>
            </a:r>
            <a:endParaRPr lang="en-US" dirty="0"/>
          </a:p>
        </p:txBody>
      </p:sp>
      <p:sp>
        <p:nvSpPr>
          <p:cNvPr id="3" name="Content Placeholder 2"/>
          <p:cNvSpPr>
            <a:spLocks noGrp="1"/>
          </p:cNvSpPr>
          <p:nvPr>
            <p:ph idx="1"/>
          </p:nvPr>
        </p:nvSpPr>
        <p:spPr/>
        <p:txBody>
          <a:bodyPr>
            <a:normAutofit fontScale="70000" lnSpcReduction="20000"/>
          </a:bodyPr>
          <a:lstStyle/>
          <a:p>
            <a:pPr>
              <a:buNone/>
            </a:pPr>
            <a:endParaRPr lang="sr-Latn-RS" dirty="0" smtClean="0"/>
          </a:p>
          <a:p>
            <a:r>
              <a:rPr lang="sr-Latn-RS" dirty="0" smtClean="0"/>
              <a:t>Radoman V. </a:t>
            </a:r>
            <a:r>
              <a:rPr lang="en-US" dirty="0" smtClean="0"/>
              <a:t>(</a:t>
            </a:r>
            <a:r>
              <a:rPr lang="sr-Latn-RS" dirty="0" smtClean="0"/>
              <a:t>1993;1995</a:t>
            </a:r>
            <a:r>
              <a:rPr lang="en-US" dirty="0" smtClean="0"/>
              <a:t>)</a:t>
            </a:r>
            <a:r>
              <a:rPr lang="sr-Latn-RS" dirty="0" smtClean="0"/>
              <a:t> je ispitala stavove 99 odraslih ispitanika normalnog sluha prema gluvima. Svega 9% ispitanika pokazalo je negativne stavove. Pokazalo se da oni koji su imali bliskije odnose sa gluvima imaju i pozitivnije stavove prema njima.Ispitanici su pokazali  najveću socijalnu distancu prema gluvima kada su u pitanju trajniji i dublji odnosi kao što je brak i intimni odnosi</a:t>
            </a:r>
            <a:r>
              <a:rPr lang="en-US" dirty="0" smtClean="0"/>
              <a:t>,</a:t>
            </a:r>
            <a:r>
              <a:rPr lang="sr-Latn-RS" dirty="0" smtClean="0"/>
              <a:t> a manju kada su privremeni (zajedno u hotelskoj sobi) i površniji kontakti ( poziv na rođendan).</a:t>
            </a:r>
          </a:p>
          <a:p>
            <a:r>
              <a:rPr lang="sr-Latn-RS" dirty="0" smtClean="0"/>
              <a:t>Dimoski S. :stavovi odraslih (222 ispitanika) su bili pretežno pozitivni i neutralni. Stavovi dece (100 ispitanika) su bili manje tolerantni prema gluvima od stavova njihovih roditelja, a stavovi stručnjaka pozitivni.</a:t>
            </a:r>
          </a:p>
          <a:p>
            <a:r>
              <a:rPr lang="sr-Latn-RS" dirty="0" smtClean="0"/>
              <a:t>Oba autora  su zaključila da pretežno pozitivni i neutralni stavovi jesu u skladu sa motivacijom davanja društveno poželjnih odgovora.</a:t>
            </a:r>
          </a:p>
          <a:p>
            <a:pPr>
              <a:buNone/>
            </a:pP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a:t>
            </a:r>
            <a:r>
              <a:rPr lang="sr-Latn-RS" dirty="0" smtClean="0"/>
              <a:t>straživanja Radoman(1993) i Dimoski o rangu </a:t>
            </a:r>
            <a:r>
              <a:rPr lang="sr-Latn-RS" dirty="0" smtClean="0"/>
              <a:t>percepcije</a:t>
            </a:r>
            <a:r>
              <a:rPr lang="en-US" dirty="0" smtClean="0"/>
              <a:t> </a:t>
            </a:r>
            <a:r>
              <a:rPr lang="en-US" dirty="0" err="1" smtClean="0"/>
              <a:t>ra</a:t>
            </a:r>
            <a:r>
              <a:rPr lang="sr-Latn-RS" dirty="0" smtClean="0"/>
              <a:t>z</a:t>
            </a:r>
            <a:r>
              <a:rPr lang="en-US" dirty="0" err="1" smtClean="0"/>
              <a:t>li</a:t>
            </a:r>
            <a:r>
              <a:rPr lang="sr-Latn-RS" dirty="0" smtClean="0"/>
              <a:t>č</a:t>
            </a:r>
            <a:r>
              <a:rPr lang="en-US" dirty="0" err="1" smtClean="0"/>
              <a:t>itih</a:t>
            </a:r>
            <a:r>
              <a:rPr lang="sr-Latn-RS" dirty="0" smtClean="0"/>
              <a:t> vrstaometenosti(2011</a:t>
            </a:r>
            <a:r>
              <a:rPr lang="sr-Latn-RS" dirty="0" smtClean="0"/>
              <a:t>)</a:t>
            </a:r>
            <a:endParaRPr lang="en-US" dirty="0"/>
          </a:p>
        </p:txBody>
      </p:sp>
      <p:sp>
        <p:nvSpPr>
          <p:cNvPr id="3" name="Content Placeholder 2"/>
          <p:cNvSpPr>
            <a:spLocks noGrp="1"/>
          </p:cNvSpPr>
          <p:nvPr>
            <p:ph idx="1"/>
          </p:nvPr>
        </p:nvSpPr>
        <p:spPr/>
        <p:txBody>
          <a:bodyPr>
            <a:normAutofit fontScale="85000" lnSpcReduction="20000"/>
          </a:bodyPr>
          <a:lstStyle/>
          <a:p>
            <a:endParaRPr lang="sr-Latn-RS" dirty="0" smtClean="0"/>
          </a:p>
          <a:p>
            <a:r>
              <a:rPr lang="sr-Latn-RS" dirty="0" smtClean="0"/>
              <a:t>Radoman</a:t>
            </a:r>
            <a:r>
              <a:rPr lang="sr-Latn-RS" dirty="0" smtClean="0"/>
              <a:t>: 1.duševna oboljenja (najteži)</a:t>
            </a:r>
          </a:p>
          <a:p>
            <a:pPr>
              <a:buNone/>
            </a:pPr>
            <a:r>
              <a:rPr lang="sr-Latn-RS" dirty="0" smtClean="0"/>
              <a:t>                        2. intelektualna ometenost u razvoju</a:t>
            </a:r>
          </a:p>
          <a:p>
            <a:pPr>
              <a:buNone/>
            </a:pPr>
            <a:r>
              <a:rPr lang="sr-Latn-RS" dirty="0" smtClean="0"/>
              <a:t>                        3. telesna invalidnost</a:t>
            </a:r>
          </a:p>
          <a:p>
            <a:pPr>
              <a:buNone/>
            </a:pPr>
            <a:r>
              <a:rPr lang="sr-Latn-RS" dirty="0" smtClean="0"/>
              <a:t>                        4. slepilo </a:t>
            </a:r>
          </a:p>
          <a:p>
            <a:pPr>
              <a:buNone/>
            </a:pPr>
            <a:r>
              <a:rPr lang="sr-Latn-RS" dirty="0" smtClean="0">
                <a:solidFill>
                  <a:srgbClr val="FF0000"/>
                </a:solidFill>
              </a:rPr>
              <a:t>                        5. gluvoća</a:t>
            </a:r>
          </a:p>
          <a:p>
            <a:r>
              <a:rPr lang="sr-Latn-RS" dirty="0" smtClean="0"/>
              <a:t>Dimoski:     1. telesna invalidnost</a:t>
            </a:r>
          </a:p>
          <a:p>
            <a:pPr>
              <a:buNone/>
            </a:pPr>
            <a:r>
              <a:rPr lang="sr-Latn-RS" dirty="0" smtClean="0"/>
              <a:t>                         2. intelektualna ometenost u razvoju</a:t>
            </a:r>
          </a:p>
          <a:p>
            <a:pPr>
              <a:buNone/>
            </a:pPr>
            <a:r>
              <a:rPr lang="sr-Latn-RS" dirty="0" smtClean="0"/>
              <a:t>                         3. slepilo</a:t>
            </a:r>
          </a:p>
          <a:p>
            <a:pPr>
              <a:buNone/>
            </a:pPr>
            <a:r>
              <a:rPr lang="sr-Latn-RS" dirty="0" smtClean="0"/>
              <a:t>                       </a:t>
            </a:r>
            <a:r>
              <a:rPr lang="sr-Latn-RS" dirty="0" smtClean="0">
                <a:solidFill>
                  <a:srgbClr val="FF0000"/>
                </a:solidFill>
              </a:rPr>
              <a:t>  4.  gluvoća</a:t>
            </a:r>
            <a:endParaRPr lang="en-US" dirty="0">
              <a:solidFill>
                <a:srgbClr val="FF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Suzbijanje predrasuda i promena negativnih stavova</a:t>
            </a:r>
            <a:r>
              <a:rPr lang="en-US" dirty="0" smtClean="0"/>
              <a:t/>
            </a:r>
            <a:br>
              <a:rPr lang="en-US" dirty="0" smtClean="0"/>
            </a:br>
            <a:endParaRPr lang="en-US" dirty="0"/>
          </a:p>
        </p:txBody>
      </p:sp>
      <p:sp>
        <p:nvSpPr>
          <p:cNvPr id="3" name="Content Placeholder 2"/>
          <p:cNvSpPr>
            <a:spLocks noGrp="1"/>
          </p:cNvSpPr>
          <p:nvPr>
            <p:ph idx="1"/>
          </p:nvPr>
        </p:nvSpPr>
        <p:spPr/>
        <p:txBody>
          <a:bodyPr>
            <a:normAutofit lnSpcReduction="10000"/>
          </a:bodyPr>
          <a:lstStyle/>
          <a:p>
            <a:r>
              <a:rPr lang="sr-Latn-RS" dirty="0" smtClean="0"/>
              <a:t>Stavovi se mogu menjati u pogledu smera (od negativnog u pozitivni i obrnuto)</a:t>
            </a:r>
          </a:p>
          <a:p>
            <a:r>
              <a:rPr lang="sr-Latn-RS" dirty="0" smtClean="0"/>
              <a:t>Stavovi se mogu menjati u jačini (intenzitetu) npr. od izrazito negativnih do blaže negativnih.</a:t>
            </a:r>
          </a:p>
          <a:p>
            <a:r>
              <a:rPr lang="sr-Latn-RS" dirty="0" smtClean="0"/>
              <a:t>Neki stavovi se teže menjaju, predrasude su otpornije na promene</a:t>
            </a:r>
          </a:p>
          <a:p>
            <a:r>
              <a:rPr lang="sr-Latn-RS" dirty="0" smtClean="0"/>
              <a:t>Mogućnost menjanja zavisi od funkcije koju stav ima u strukturi ličnosti, od sugestibilnosti osobe i njenog konformizma.</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t>
            </a:r>
            <a:r>
              <a:rPr lang="sr-Latn-RS" dirty="0" smtClean="0"/>
              <a:t>ere  suzbijanja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D</a:t>
            </a:r>
            <a:r>
              <a:rPr lang="sr-Latn-RS" dirty="0" smtClean="0"/>
              <a:t>onošenje propisa i zakona protiv ispoljavanja predrasuda i proglašavanje diskriminacije nezakonitom.</a:t>
            </a:r>
          </a:p>
          <a:p>
            <a:r>
              <a:rPr lang="en-US" dirty="0" smtClean="0"/>
              <a:t>S</a:t>
            </a:r>
            <a:r>
              <a:rPr lang="sr-Latn-RS" dirty="0" smtClean="0"/>
              <a:t>istematsko informisanje o neopravdanosti i nezasnovanosti predrasuda, edukacija i obrazovanje</a:t>
            </a:r>
          </a:p>
          <a:p>
            <a:r>
              <a:rPr lang="en-US" dirty="0" smtClean="0"/>
              <a:t>N</a:t>
            </a:r>
            <a:r>
              <a:rPr lang="sr-Latn-RS" dirty="0" smtClean="0"/>
              <a:t>eposredni kontakt sa ljudima  i grupama  prema kojima postoje predrasude</a:t>
            </a:r>
          </a:p>
          <a:p>
            <a:r>
              <a:rPr lang="en-US" dirty="0" smtClean="0"/>
              <a:t>P</a:t>
            </a:r>
            <a:r>
              <a:rPr lang="sr-Latn-RS" dirty="0" smtClean="0"/>
              <a:t>rinudnom izmenom ponašanja u situaciji preuzimanja novih društvenih uloga , posebno javno preuzimanje društvene uloge (npr. pedagoga, specijalnog edukatora, političara</a:t>
            </a:r>
          </a:p>
          <a:p>
            <a:r>
              <a:rPr lang="en-US" dirty="0" smtClean="0"/>
              <a:t>D</a:t>
            </a:r>
            <a:r>
              <a:rPr lang="sr-Latn-RS" dirty="0" smtClean="0"/>
              <a:t>ruštvena propaganda i pritisak javnog mnjenja (TV, masovni mediji)</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
            </a:r>
            <a:r>
              <a:rPr lang="sr-Latn-RS" dirty="0" smtClean="0"/>
              <a:t>ere suzbijanja predrasuda</a:t>
            </a:r>
            <a:endParaRPr lang="en-US" dirty="0"/>
          </a:p>
        </p:txBody>
      </p:sp>
      <p:sp>
        <p:nvSpPr>
          <p:cNvPr id="3" name="Content Placeholder 2"/>
          <p:cNvSpPr>
            <a:spLocks noGrp="1"/>
          </p:cNvSpPr>
          <p:nvPr>
            <p:ph idx="1"/>
          </p:nvPr>
        </p:nvSpPr>
        <p:spPr/>
        <p:txBody>
          <a:bodyPr>
            <a:normAutofit fontScale="92500"/>
          </a:bodyPr>
          <a:lstStyle/>
          <a:p>
            <a:r>
              <a:rPr lang="sr-Latn-RS" dirty="0" smtClean="0"/>
              <a:t>Neprijateljstvo između grupa se smanjuje prvenstveno stvaranjem situacija u kojima je neophodna saradnja dveju grupa u otklanjanju frustrirajuće prepreke ili zajedničkog neprijatelja.</a:t>
            </a:r>
            <a:endParaRPr lang="en-US" dirty="0" smtClean="0"/>
          </a:p>
          <a:p>
            <a:r>
              <a:rPr lang="en-US" dirty="0" err="1" smtClean="0"/>
              <a:t>Saradnja</a:t>
            </a:r>
            <a:r>
              <a:rPr lang="en-US" dirty="0" smtClean="0"/>
              <a:t> </a:t>
            </a:r>
            <a:r>
              <a:rPr lang="sr-Latn-RS" dirty="0" smtClean="0"/>
              <a:t>i </a:t>
            </a:r>
            <a:r>
              <a:rPr lang="en-US" dirty="0" err="1" smtClean="0"/>
              <a:t>razred</a:t>
            </a:r>
            <a:r>
              <a:rPr lang="en-US" dirty="0" smtClean="0"/>
              <a:t> </a:t>
            </a:r>
            <a:r>
              <a:rPr lang="en-US" dirty="0" err="1" smtClean="0"/>
              <a:t>slagalica</a:t>
            </a:r>
            <a:r>
              <a:rPr lang="sr-Latn-RS" dirty="0" smtClean="0"/>
              <a:t>: učenici se rasporede u nekoliko grupa pri čemu uspeh grupe zavisi od svakog deteta pa mora doći do saradnje ( umesto uobičajene kompeticije) i razvoja empatije</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t>
            </a:r>
            <a:r>
              <a:rPr lang="sr-Latn-RS" dirty="0" smtClean="0"/>
              <a:t>ontakti i međusobna interakcija</a:t>
            </a:r>
            <a:endParaRPr lang="en-US" dirty="0"/>
          </a:p>
        </p:txBody>
      </p:sp>
      <p:sp>
        <p:nvSpPr>
          <p:cNvPr id="3" name="Content Placeholder 2"/>
          <p:cNvSpPr>
            <a:spLocks noGrp="1"/>
          </p:cNvSpPr>
          <p:nvPr>
            <p:ph idx="1"/>
          </p:nvPr>
        </p:nvSpPr>
        <p:spPr/>
        <p:txBody>
          <a:bodyPr>
            <a:normAutofit fontScale="85000" lnSpcReduction="20000"/>
          </a:bodyPr>
          <a:lstStyle/>
          <a:p>
            <a:r>
              <a:rPr lang="sr-Latn-RS" dirty="0" smtClean="0"/>
              <a:t>Šekspirova navodi istraživanje stavova prema hendikepiranoj deci kod grupe vaspitača koji su sa njima radili u letnjem kampu i novopristiglih vaspitača bez tog iskustva. </a:t>
            </a:r>
            <a:r>
              <a:rPr lang="en-US" dirty="0" smtClean="0"/>
              <a:t>T</a:t>
            </a:r>
            <a:r>
              <a:rPr lang="sr-Latn-RS" dirty="0" smtClean="0"/>
              <a:t>okom trajanja kampa vaspitači su sistematski informisani o deci sa hendikepom od strane stručnjaka,a takođe su imali svakodnevene susrete i zajednički rad sa hend.dec. Stavovi izmereni pre početka kampa bili su negativniji nego nakon završetka boravka u kampu.</a:t>
            </a:r>
          </a:p>
          <a:p>
            <a:r>
              <a:rPr lang="sr-Latn-RS" dirty="0" smtClean="0"/>
              <a:t>Jedno britansko istraživanje-suprotni nalaz:istraživanje je takođe rađeno u kampu gde su zajedno  boravila fizički ometena i zdrava deca. </a:t>
            </a:r>
            <a:r>
              <a:rPr lang="en-US" dirty="0" smtClean="0"/>
              <a:t>N</a:t>
            </a:r>
            <a:r>
              <a:rPr lang="sr-Latn-RS" dirty="0" smtClean="0"/>
              <a:t>akon završetka kampa nehendikepirana deca nisu promenila stavove na bolje.</a:t>
            </a: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a:t>
            </a:r>
            <a:r>
              <a:rPr lang="sr-Latn-RS" dirty="0" smtClean="0"/>
              <a:t>nformisanje + kontakt i interakcija+ inkluzivno okruženje =  promena stava</a:t>
            </a:r>
            <a:endParaRPr lang="en-US" dirty="0"/>
          </a:p>
        </p:txBody>
      </p:sp>
      <p:sp>
        <p:nvSpPr>
          <p:cNvPr id="3" name="Content Placeholder 2"/>
          <p:cNvSpPr>
            <a:spLocks noGrp="1"/>
          </p:cNvSpPr>
          <p:nvPr>
            <p:ph idx="1"/>
          </p:nvPr>
        </p:nvSpPr>
        <p:spPr/>
        <p:txBody>
          <a:bodyPr>
            <a:normAutofit fontScale="85000" lnSpcReduction="20000"/>
          </a:bodyPr>
          <a:lstStyle/>
          <a:p>
            <a:r>
              <a:rPr lang="sr-Latn-RS" dirty="0" smtClean="0"/>
              <a:t>Deca su u odeljenju bila zajedno sa intelektualno ometenom i telesno invalidnom decom (amputacije). Njihovi stavovi nisu pokazali poboljšanje tj. pozitivniji odnos prema hendikepiranim vršnjacima nakon zajedničkog školovanja. Čak je došlo do  negativne promene stava prema telesno invalidnim vršnjacima</a:t>
            </a:r>
          </a:p>
          <a:p>
            <a:r>
              <a:rPr lang="sr-Latn-RS" dirty="0" smtClean="0"/>
              <a:t>Smatramo da sama interakcija bez dobre pripreme okoline i pravih inkluzivnih intervencija ne može biti dovoljna za promene</a:t>
            </a:r>
            <a:endParaRPr lang="en-US" dirty="0" smtClean="0"/>
          </a:p>
          <a:p>
            <a:r>
              <a:rPr lang="sr-Latn-RS" dirty="0" smtClean="0"/>
              <a:t>Š</a:t>
            </a:r>
            <a:r>
              <a:rPr lang="en-US" dirty="0" err="1" smtClean="0"/>
              <a:t>ekspirova</a:t>
            </a:r>
            <a:r>
              <a:rPr lang="sr-Latn-RS" dirty="0" smtClean="0"/>
              <a:t> zaključuje da niti sami kontakti sa OSO, niti samo  informisanje nisu dovoljni za promenu stava nego da tek njihova kombinacija donosi povoljan efekat</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Pojam</a:t>
            </a:r>
            <a:r>
              <a:rPr lang="en-US" dirty="0" smtClean="0"/>
              <a:t> </a:t>
            </a:r>
            <a:r>
              <a:rPr lang="en-US" dirty="0" err="1" smtClean="0"/>
              <a:t>predrasude</a:t>
            </a:r>
            <a:endParaRPr lang="en-US" dirty="0"/>
          </a:p>
        </p:txBody>
      </p:sp>
      <p:sp>
        <p:nvSpPr>
          <p:cNvPr id="3" name="Content Placeholder 2"/>
          <p:cNvSpPr>
            <a:spLocks noGrp="1"/>
          </p:cNvSpPr>
          <p:nvPr>
            <p:ph idx="1"/>
          </p:nvPr>
        </p:nvSpPr>
        <p:spPr/>
        <p:txBody>
          <a:bodyPr>
            <a:normAutofit/>
          </a:bodyPr>
          <a:lstStyle/>
          <a:p>
            <a:r>
              <a:rPr lang="sr-Latn-RS" dirty="0" smtClean="0"/>
              <a:t>“</a:t>
            </a:r>
            <a:r>
              <a:rPr lang="en-US" dirty="0" err="1" smtClean="0"/>
              <a:t>Predrasuda</a:t>
            </a:r>
            <a:r>
              <a:rPr lang="en-US" dirty="0" smtClean="0"/>
              <a:t> je </a:t>
            </a:r>
            <a:r>
              <a:rPr lang="en-US" dirty="0" err="1" smtClean="0">
                <a:solidFill>
                  <a:schemeClr val="tx2">
                    <a:lumMod val="60000"/>
                    <a:lumOff val="40000"/>
                  </a:schemeClr>
                </a:solidFill>
              </a:rPr>
              <a:t>vrsta</a:t>
            </a:r>
            <a:r>
              <a:rPr lang="en-US" dirty="0" smtClean="0">
                <a:solidFill>
                  <a:schemeClr val="tx2">
                    <a:lumMod val="60000"/>
                    <a:lumOff val="40000"/>
                  </a:schemeClr>
                </a:solidFill>
              </a:rPr>
              <a:t> </a:t>
            </a:r>
            <a:r>
              <a:rPr lang="en-US" dirty="0" err="1" smtClean="0">
                <a:solidFill>
                  <a:schemeClr val="tx2">
                    <a:lumMod val="60000"/>
                    <a:lumOff val="40000"/>
                  </a:schemeClr>
                </a:solidFill>
              </a:rPr>
              <a:t>stava</a:t>
            </a:r>
            <a:r>
              <a:rPr lang="en-US" dirty="0" smtClean="0">
                <a:solidFill>
                  <a:schemeClr val="tx2">
                    <a:lumMod val="60000"/>
                    <a:lumOff val="40000"/>
                  </a:schemeClr>
                </a:solidFill>
              </a:rPr>
              <a:t> </a:t>
            </a:r>
            <a:r>
              <a:rPr lang="en-US" dirty="0" err="1" smtClean="0"/>
              <a:t>koja</a:t>
            </a:r>
            <a:r>
              <a:rPr lang="en-US" dirty="0" smtClean="0"/>
              <a:t> se </a:t>
            </a:r>
            <a:r>
              <a:rPr lang="en-US" dirty="0" smtClean="0">
                <a:solidFill>
                  <a:srgbClr val="FF0000"/>
                </a:solidFill>
              </a:rPr>
              <a:t>ne </a:t>
            </a:r>
            <a:r>
              <a:rPr lang="en-US" dirty="0" err="1" smtClean="0">
                <a:solidFill>
                  <a:srgbClr val="FF0000"/>
                </a:solidFill>
              </a:rPr>
              <a:t>zasniva</a:t>
            </a:r>
            <a:r>
              <a:rPr lang="en-US" dirty="0" smtClean="0">
                <a:solidFill>
                  <a:srgbClr val="FF0000"/>
                </a:solidFill>
              </a:rPr>
              <a:t> </a:t>
            </a:r>
            <a:r>
              <a:rPr lang="en-US" dirty="0" err="1"/>
              <a:t>n</a:t>
            </a:r>
            <a:r>
              <a:rPr lang="en-US" dirty="0" err="1" smtClean="0"/>
              <a:t>a</a:t>
            </a:r>
            <a:r>
              <a:rPr lang="en-US" dirty="0" smtClean="0"/>
              <a:t> </a:t>
            </a:r>
            <a:r>
              <a:rPr lang="en-US" dirty="0" err="1" smtClean="0"/>
              <a:t>proverenom</a:t>
            </a:r>
            <a:r>
              <a:rPr lang="en-US" dirty="0" smtClean="0"/>
              <a:t> </a:t>
            </a:r>
            <a:r>
              <a:rPr lang="en-US" dirty="0" err="1" smtClean="0"/>
              <a:t>iskustvu</a:t>
            </a:r>
            <a:r>
              <a:rPr lang="en-US" dirty="0" smtClean="0"/>
              <a:t> , </a:t>
            </a:r>
            <a:r>
              <a:rPr lang="en-US" dirty="0" err="1" smtClean="0"/>
              <a:t>niti</a:t>
            </a:r>
            <a:r>
              <a:rPr lang="en-US" dirty="0" smtClean="0"/>
              <a:t> </a:t>
            </a:r>
            <a:r>
              <a:rPr lang="en-US" dirty="0" err="1" smtClean="0"/>
              <a:t>na</a:t>
            </a:r>
            <a:r>
              <a:rPr lang="en-US" dirty="0" smtClean="0"/>
              <a:t> </a:t>
            </a:r>
            <a:r>
              <a:rPr lang="en-US" dirty="0" err="1" smtClean="0"/>
              <a:t>racionalnim</a:t>
            </a:r>
            <a:r>
              <a:rPr lang="en-US" dirty="0" smtClean="0"/>
              <a:t> </a:t>
            </a:r>
            <a:r>
              <a:rPr lang="en-US" dirty="0" err="1" smtClean="0"/>
              <a:t>argumentima</a:t>
            </a:r>
            <a:r>
              <a:rPr lang="en-US" dirty="0" smtClean="0"/>
              <a:t>, </a:t>
            </a:r>
            <a:r>
              <a:rPr lang="en-US" dirty="0" err="1" smtClean="0"/>
              <a:t>afektivno</a:t>
            </a:r>
            <a:r>
              <a:rPr lang="en-US" dirty="0" smtClean="0"/>
              <a:t> je </a:t>
            </a:r>
            <a:r>
              <a:rPr lang="en-US" dirty="0" err="1" smtClean="0"/>
              <a:t>optere</a:t>
            </a:r>
            <a:r>
              <a:rPr lang="sr-Latn-RS" dirty="0" smtClean="0"/>
              <a:t>ć</a:t>
            </a:r>
            <a:r>
              <a:rPr lang="en-US" dirty="0" err="1" smtClean="0"/>
              <a:t>ena</a:t>
            </a:r>
            <a:r>
              <a:rPr lang="en-US" dirty="0" smtClean="0"/>
              <a:t> </a:t>
            </a:r>
            <a:r>
              <a:rPr lang="sr-Latn-RS" dirty="0" smtClean="0"/>
              <a:t>i</a:t>
            </a:r>
            <a:r>
              <a:rPr lang="en-US" dirty="0" smtClean="0"/>
              <a:t> </a:t>
            </a:r>
            <a:r>
              <a:rPr lang="en-US" dirty="0" err="1" smtClean="0"/>
              <a:t>veoma</a:t>
            </a:r>
            <a:r>
              <a:rPr lang="sr-Latn-RS" dirty="0" smtClean="0"/>
              <a:t> otporna na promenu. Kod nje je preterano razvijena emocionalna i akciona komponenta, a zakržljala je saznajna” </a:t>
            </a:r>
          </a:p>
          <a:p>
            <a:pPr>
              <a:buNone/>
            </a:pPr>
            <a:r>
              <a:rPr lang="sr-Latn-RS" dirty="0"/>
              <a:t> </a:t>
            </a:r>
            <a:r>
              <a:rPr lang="sr-Latn-RS" dirty="0" smtClean="0"/>
              <a:t>   (Ž. Trebješanin  i  sar.  2008)</a:t>
            </a:r>
          </a:p>
          <a:p>
            <a:pPr>
              <a:buNone/>
            </a:pPr>
            <a:r>
              <a:rPr lang="sr-Latn-RS" sz="2800" dirty="0" smtClean="0"/>
              <a:t> </a:t>
            </a:r>
            <a:endParaRPr lang="en-US" sz="28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a:t>
            </a:r>
            <a:r>
              <a:rPr lang="sr-Latn-RS" dirty="0" smtClean="0"/>
              <a:t>ugoročan način smanjenja predrasuda i negativnih stavova</a:t>
            </a:r>
            <a:endParaRPr lang="en-US" dirty="0"/>
          </a:p>
        </p:txBody>
      </p:sp>
      <p:sp>
        <p:nvSpPr>
          <p:cNvPr id="3" name="Content Placeholder 2"/>
          <p:cNvSpPr>
            <a:spLocks noGrp="1"/>
          </p:cNvSpPr>
          <p:nvPr>
            <p:ph sz="half" idx="1"/>
          </p:nvPr>
        </p:nvSpPr>
        <p:spPr/>
        <p:txBody>
          <a:bodyPr>
            <a:normAutofit fontScale="77500" lnSpcReduction="20000"/>
          </a:bodyPr>
          <a:lstStyle/>
          <a:p>
            <a:endParaRPr lang="sr-Latn-RS" dirty="0" smtClean="0"/>
          </a:p>
          <a:p>
            <a:r>
              <a:rPr lang="en-US" dirty="0" smtClean="0"/>
              <a:t>S</a:t>
            </a:r>
            <a:r>
              <a:rPr lang="sr-Latn-RS" dirty="0" smtClean="0"/>
              <a:t>istematsko vaspitavanje od strane roditelja i drugih autoriteta koji uče decu toleranciji i razumevanju i prihvatanju različitosti posebno kada je ometenost u pitanju. Ovo deluje preventivno</a:t>
            </a:r>
          </a:p>
          <a:p>
            <a:r>
              <a:rPr lang="sr-Latn-RS" dirty="0" smtClean="0"/>
              <a:t>Odrastanje , sazrevanje ličnosti, sticanje samopouzdanja može dovesti do promene smera stava u pozitivnom pravcu ili ublažavanja negat.st.</a:t>
            </a:r>
            <a:endParaRPr lang="en-US" dirty="0"/>
          </a:p>
        </p:txBody>
      </p:sp>
      <p:pic>
        <p:nvPicPr>
          <p:cNvPr id="5" name="Content Placeholder 4" descr="Caution%20Deaf%20Sign.jpg"/>
          <p:cNvPicPr>
            <a:picLocks noGrp="1" noChangeAspect="1"/>
          </p:cNvPicPr>
          <p:nvPr>
            <p:ph sz="half" idx="2"/>
          </p:nvPr>
        </p:nvPicPr>
        <p:blipFill>
          <a:blip r:embed="rId2" cstate="print"/>
          <a:stretch>
            <a:fillRect/>
          </a:stretch>
        </p:blipFill>
        <p:spPr>
          <a:xfrm>
            <a:off x="5143504" y="2285992"/>
            <a:ext cx="2643206" cy="2791627"/>
          </a:xfrm>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Jane Elliot (1977)- obrtanje predrasuda</a:t>
            </a:r>
            <a:endParaRPr lang="en-US" dirty="0"/>
          </a:p>
        </p:txBody>
      </p:sp>
      <p:sp>
        <p:nvSpPr>
          <p:cNvPr id="3" name="Content Placeholder 2"/>
          <p:cNvSpPr>
            <a:spLocks noGrp="1"/>
          </p:cNvSpPr>
          <p:nvPr>
            <p:ph idx="1"/>
          </p:nvPr>
        </p:nvSpPr>
        <p:spPr/>
        <p:txBody>
          <a:bodyPr>
            <a:normAutofit fontScale="62500" lnSpcReduction="20000"/>
          </a:bodyPr>
          <a:lstStyle/>
          <a:p>
            <a:r>
              <a:rPr lang="sr-Latn-RS" dirty="0" smtClean="0"/>
              <a:t>Džejn je bila učiteljica trećeg razreda OŠ u ruralnoj Ajovi. Svi su učenici bili belci i katolici, bez ometenosti.</a:t>
            </a:r>
          </a:p>
          <a:p>
            <a:r>
              <a:rPr lang="sr-Latn-RS" dirty="0" smtClean="0"/>
              <a:t>Učenike je jednog dana podelila prema boji očiju. Učenicima je rekla da su plavooki pametniji, lepši, superiorni i davala im povlastice. Učenici smeđih očiju morali su da nose posebne okovratnike radi jasnije identifikacije kao manje vredna grupa. Plavooki su ismevali smeđooke, ogovarali ih učiteljici, inisu hteli da se igraju sa njima i izmišljala različite kazne (čak i batine) i nova pravila i ograničenja za njih. Smeđooki su postali nesigurnani, depresivni i demoralisani. Tog dana su slabo rešili test. Sledeći dan je učiteljica rekla da je jako pogrešila jer su ljudi smeđih očiju zapravo superiorni i tražila da smeđooki predaju svoje okovratnike plavookima. Deca smeđih očiju počela su sprovoditi odmazdu.</a:t>
            </a:r>
          </a:p>
          <a:p>
            <a:r>
              <a:rPr lang="sr-Latn-RS" dirty="0" smtClean="0"/>
              <a:t>Učiteljica je trećeg dana objasnila učenicima da su zapravo učili o predrasudama i diskriminaciji ,deca su diskutovala o iskustvima , analizirala i shvatila poruku. Nakon 20g na razrednom okupljanju kada su bili u 20-im godinama imali su živo sećanje na ovaj eksperiment i rekli da je to dugotrajno uticalo na njihove živote i shvatanja.</a:t>
            </a:r>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
            </a:r>
            <a:br>
              <a:rPr lang="sr-Latn-RS" dirty="0" smtClean="0"/>
            </a:br>
            <a:r>
              <a:rPr lang="sr-Latn-RS" dirty="0" smtClean="0"/>
              <a:t>Jedan originalan način da se osobe bez ometenosti užive u situaciju ometenosti:</a:t>
            </a:r>
            <a:br>
              <a:rPr lang="sr-Latn-RS" dirty="0" smtClean="0"/>
            </a:br>
            <a:endParaRPr lang="en-US" dirty="0"/>
          </a:p>
        </p:txBody>
      </p:sp>
      <p:sp>
        <p:nvSpPr>
          <p:cNvPr id="3" name="Content Placeholder 2"/>
          <p:cNvSpPr>
            <a:spLocks noGrp="1"/>
          </p:cNvSpPr>
          <p:nvPr>
            <p:ph idx="1"/>
          </p:nvPr>
        </p:nvSpPr>
        <p:spPr/>
        <p:txBody>
          <a:bodyPr/>
          <a:lstStyle/>
          <a:p>
            <a:endParaRPr lang="sr-Latn-RS" dirty="0" smtClean="0"/>
          </a:p>
          <a:p>
            <a:r>
              <a:rPr lang="sr-Latn-RS" dirty="0" smtClean="0"/>
              <a:t>Učenici u školi treba da provedu čitav dan kao osobe sa hendikepom odnosno ne mogu da vide ili da čuju ili školski dan provode u invalidskim kolicima. Nakon toga iznose i diskutuju svoje iskustvo kao i zapažanja o odnosu drugih učenika u školi posebno onih koji nisu upoznati sa eksperimentom.</a:t>
            </a: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t>
            </a:r>
            <a:r>
              <a:rPr lang="sr-Latn-RS" dirty="0" smtClean="0"/>
              <a:t>edan autor je rekao:</a:t>
            </a:r>
            <a:endParaRPr lang="en-US" dirty="0"/>
          </a:p>
        </p:txBody>
      </p:sp>
      <p:sp>
        <p:nvSpPr>
          <p:cNvPr id="3" name="Content Placeholder 2"/>
          <p:cNvSpPr>
            <a:spLocks noGrp="1"/>
          </p:cNvSpPr>
          <p:nvPr>
            <p:ph idx="1"/>
          </p:nvPr>
        </p:nvSpPr>
        <p:spPr/>
        <p:txBody>
          <a:bodyPr/>
          <a:lstStyle/>
          <a:p>
            <a:pPr>
              <a:buNone/>
            </a:pPr>
            <a:r>
              <a:rPr lang="sr-Latn-RS" dirty="0" smtClean="0"/>
              <a:t> </a:t>
            </a:r>
          </a:p>
          <a:p>
            <a:pPr>
              <a:buNone/>
            </a:pPr>
            <a:r>
              <a:rPr lang="sr-Latn-RS" dirty="0" smtClean="0"/>
              <a:t>    “</a:t>
            </a:r>
            <a:r>
              <a:rPr lang="en-US" dirty="0" smtClean="0"/>
              <a:t>T</a:t>
            </a:r>
            <a:r>
              <a:rPr lang="sr-Latn-RS" dirty="0" smtClean="0"/>
              <a:t>eže je razbiti predrasude nego atom”</a:t>
            </a:r>
          </a:p>
          <a:p>
            <a:pPr>
              <a:buNone/>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Z</a:t>
            </a:r>
            <a:r>
              <a:rPr lang="sr-Latn-RS" dirty="0" smtClean="0">
                <a:solidFill>
                  <a:srgbClr val="00B0F0"/>
                </a:solidFill>
              </a:rPr>
              <a:t>lostavljanje osoba sa ometenošću</a:t>
            </a:r>
            <a:endParaRPr lang="en-US" dirty="0">
              <a:solidFill>
                <a:srgbClr val="00B0F0"/>
              </a:solidFill>
            </a:endParaRPr>
          </a:p>
        </p:txBody>
      </p:sp>
      <p:sp>
        <p:nvSpPr>
          <p:cNvPr id="3" name="Content Placeholder 2"/>
          <p:cNvSpPr>
            <a:spLocks noGrp="1"/>
          </p:cNvSpPr>
          <p:nvPr>
            <p:ph idx="1"/>
          </p:nvPr>
        </p:nvSpPr>
        <p:spPr/>
        <p:txBody>
          <a:bodyPr/>
          <a:lstStyle/>
          <a:p>
            <a:r>
              <a:rPr lang="sr-Latn-RS" dirty="0" smtClean="0"/>
              <a:t>Mnoge studije pokazuju da osobe sa ometenošću jesu izložene mnogo većoj verovatnoći zlostavljanja od neometenih istog uzrasta i pola i češće su žrtve nasilja i kriminala iz mržnje.</a:t>
            </a:r>
          </a:p>
          <a:p>
            <a:r>
              <a:rPr lang="sr-Latn-RS" dirty="0" smtClean="0"/>
              <a:t>Zlostavljanje ima raznolike oblike: fizičko, seksualno, emocionalno, finansijsko, maltretiranje i zanemarivanje</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t>
            </a:r>
            <a:r>
              <a:rPr lang="sr-Latn-RS" dirty="0" smtClean="0"/>
              <a:t>rste zlostavljanja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F</a:t>
            </a:r>
            <a:r>
              <a:rPr lang="sr-Latn-RS" dirty="0" smtClean="0"/>
              <a:t>izičko zlostavljanje uključuje udaranje, šamaranje, guranje, batinanje  i slično</a:t>
            </a:r>
          </a:p>
          <a:p>
            <a:r>
              <a:rPr lang="en-US" dirty="0" smtClean="0"/>
              <a:t>S</a:t>
            </a:r>
            <a:r>
              <a:rPr lang="sr-Latn-RS" dirty="0" smtClean="0"/>
              <a:t>eksualno zlostavljanje podrazumeva seksualno iskorišćavanje, neželjeno dodirivanje, seksualni kontakt , silovanje</a:t>
            </a:r>
          </a:p>
          <a:p>
            <a:r>
              <a:rPr lang="en-US" dirty="0" smtClean="0"/>
              <a:t>E</a:t>
            </a:r>
            <a:r>
              <a:rPr lang="sr-Latn-RS" dirty="0" smtClean="0"/>
              <a:t>mocionalno zlostavljanje: zadirkivanje, psovanje,pretnje i zastrašivanje</a:t>
            </a:r>
          </a:p>
          <a:p>
            <a:r>
              <a:rPr lang="en-US" dirty="0" smtClean="0"/>
              <a:t>F</a:t>
            </a:r>
            <a:r>
              <a:rPr lang="sr-Latn-RS" dirty="0" smtClean="0"/>
              <a:t>inansijsko zlostavljanje je neadekvatna upotreba tuđih finansijskih sredstava</a:t>
            </a:r>
          </a:p>
          <a:p>
            <a:r>
              <a:rPr lang="en-US" dirty="0" smtClean="0"/>
              <a:t>M</a:t>
            </a:r>
            <a:r>
              <a:rPr lang="sr-Latn-RS" dirty="0" smtClean="0"/>
              <a:t>edicinsko zlostavljanje:  premedikacija, hipermedikacija ili odbijanje medicinske pomoći </a:t>
            </a:r>
            <a:endParaRPr lang="en-US"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a:t>
            </a:r>
            <a:r>
              <a:rPr lang="sr-Latn-RS" dirty="0" smtClean="0"/>
              <a:t>anemarivanje </a:t>
            </a:r>
            <a:endParaRPr lang="en-US" dirty="0"/>
          </a:p>
        </p:txBody>
      </p:sp>
      <p:sp>
        <p:nvSpPr>
          <p:cNvPr id="3" name="Content Placeholder 2"/>
          <p:cNvSpPr>
            <a:spLocks noGrp="1"/>
          </p:cNvSpPr>
          <p:nvPr>
            <p:ph idx="1"/>
          </p:nvPr>
        </p:nvSpPr>
        <p:spPr/>
        <p:txBody>
          <a:bodyPr>
            <a:normAutofit/>
          </a:bodyPr>
          <a:lstStyle/>
          <a:p>
            <a:r>
              <a:rPr lang="en-US" dirty="0" smtClean="0"/>
              <a:t>O</a:t>
            </a:r>
            <a:r>
              <a:rPr lang="sr-Latn-RS" dirty="0" smtClean="0"/>
              <a:t>no se kreće u rasponu od uskraćivanja da se zadovolje osnovne potrebe deteta ili odrasle osobe sa ometenošću, do izlaganja rizičnim , opasnim i nebezbednim situacijamaSullivan</a:t>
            </a: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t>
            </a:r>
            <a:r>
              <a:rPr lang="sr-Latn-RS" dirty="0" smtClean="0"/>
              <a:t>eksualno zlostavljanje adolescenata sa oštećenim sluhom</a:t>
            </a:r>
            <a:endParaRPr lang="en-US" dirty="0"/>
          </a:p>
        </p:txBody>
      </p:sp>
      <p:sp>
        <p:nvSpPr>
          <p:cNvPr id="3" name="Content Placeholder 2"/>
          <p:cNvSpPr>
            <a:spLocks noGrp="1"/>
          </p:cNvSpPr>
          <p:nvPr>
            <p:ph idx="1"/>
          </p:nvPr>
        </p:nvSpPr>
        <p:spPr/>
        <p:txBody>
          <a:bodyPr/>
          <a:lstStyle/>
          <a:p>
            <a:r>
              <a:rPr lang="sr-Latn-RS" dirty="0" smtClean="0"/>
              <a:t>Sullivan Vernon Scanlan (1987) i Elder (1993) izveštavaju o mnogo češćem seksualnom zlostavljanju u populaciji omladine sa oštećenim sluhom i to u 50% slučajeva.</a:t>
            </a:r>
            <a:endParaRPr lang="en-US" dirty="0" smtClean="0"/>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Neprijavljivanje zlostavljanja</a:t>
            </a:r>
            <a:endParaRPr lang="en-US" dirty="0"/>
          </a:p>
        </p:txBody>
      </p:sp>
      <p:sp>
        <p:nvSpPr>
          <p:cNvPr id="3" name="Content Placeholder 2"/>
          <p:cNvSpPr>
            <a:spLocks noGrp="1"/>
          </p:cNvSpPr>
          <p:nvPr>
            <p:ph idx="1"/>
          </p:nvPr>
        </p:nvSpPr>
        <p:spPr/>
        <p:txBody>
          <a:bodyPr/>
          <a:lstStyle/>
          <a:p>
            <a:r>
              <a:rPr lang="sr-Latn-RS" dirty="0" smtClean="0"/>
              <a:t>Pošto je čest slučaj da se zlostavljanje ometenih ne prijavljuje vlastima  i nema podataka  u zvaničnoj medicinskoj i sličnoj evidenciji, smatra se da je  realan broj zlostavljanja daleko veći.</a:t>
            </a:r>
          </a:p>
          <a:p>
            <a:r>
              <a:rPr lang="sr-Latn-RS" dirty="0" smtClean="0"/>
              <a:t>Žrtve se stide , boje se da im neće verovati ili da će biti izložene odbacivanju </a:t>
            </a:r>
            <a:endParaRPr lang="en-US"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Z</a:t>
            </a:r>
            <a:r>
              <a:rPr lang="sr-Latn-RS" dirty="0" smtClean="0"/>
              <a:t>lostavljanje </a:t>
            </a:r>
            <a:r>
              <a:rPr lang="sr-Latn-RS" dirty="0" smtClean="0">
                <a:solidFill>
                  <a:schemeClr val="tx2">
                    <a:lumMod val="60000"/>
                    <a:lumOff val="40000"/>
                  </a:schemeClr>
                </a:solidFill>
              </a:rPr>
              <a:t>dece</a:t>
            </a:r>
            <a:r>
              <a:rPr lang="sr-Latn-RS" dirty="0" smtClean="0"/>
              <a:t> sa ometenošću u razvoju</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P</a:t>
            </a:r>
            <a:r>
              <a:rPr lang="sr-Latn-RS" dirty="0" smtClean="0"/>
              <a:t>ostoji obilje literature o zlostavljanju dece sa ometenošću koje je značajno veće nego u populaciji neometene dece.</a:t>
            </a:r>
          </a:p>
          <a:p>
            <a:r>
              <a:rPr lang="sr-Latn-RS" dirty="0" smtClean="0"/>
              <a:t>Ammerman &amp; Baladerian (1993) izračunali su da je stopa maltretiranja dece sa ometenošću 4-10 puta veća nego kod neometenih vršnjaka</a:t>
            </a:r>
          </a:p>
          <a:p>
            <a:r>
              <a:rPr lang="sr-Latn-RS" dirty="0" smtClean="0"/>
              <a:t>Istraživanje iz 2000g. </a:t>
            </a:r>
            <a:r>
              <a:rPr lang="en-US" dirty="0" smtClean="0"/>
              <a:t>P</a:t>
            </a:r>
            <a:r>
              <a:rPr lang="sr-Latn-RS" dirty="0" smtClean="0"/>
              <a:t>okazuje da je maltretiranje kod školske dece sa ometenošću ispoljeno u 31% slučajeva na spram 11% dece iz redovne školske populacije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Priroda</a:t>
            </a:r>
            <a:r>
              <a:rPr lang="en-US" dirty="0" smtClean="0"/>
              <a:t> </a:t>
            </a:r>
            <a:r>
              <a:rPr lang="en-US" dirty="0" err="1" smtClean="0"/>
              <a:t>predrasuda</a:t>
            </a:r>
            <a:endParaRPr lang="en-US" dirty="0"/>
          </a:p>
        </p:txBody>
      </p:sp>
      <p:sp>
        <p:nvSpPr>
          <p:cNvPr id="3" name="Content Placeholder 2"/>
          <p:cNvSpPr>
            <a:spLocks noGrp="1"/>
          </p:cNvSpPr>
          <p:nvPr>
            <p:ph idx="1"/>
          </p:nvPr>
        </p:nvSpPr>
        <p:spPr/>
        <p:txBody>
          <a:bodyPr>
            <a:normAutofit fontScale="85000" lnSpcReduction="10000"/>
          </a:bodyPr>
          <a:lstStyle/>
          <a:p>
            <a:r>
              <a:rPr lang="en-US" dirty="0" err="1" smtClean="0"/>
              <a:t>Pred-rasuda</a:t>
            </a:r>
            <a:r>
              <a:rPr lang="en-US" dirty="0" smtClean="0"/>
              <a:t> : </a:t>
            </a:r>
            <a:r>
              <a:rPr lang="en-US" dirty="0" err="1" smtClean="0"/>
              <a:t>sama</a:t>
            </a:r>
            <a:r>
              <a:rPr lang="en-US" dirty="0" smtClean="0"/>
              <a:t> </a:t>
            </a:r>
            <a:r>
              <a:rPr lang="en-US" dirty="0" err="1" smtClean="0"/>
              <a:t>kombinacija</a:t>
            </a:r>
            <a:r>
              <a:rPr lang="en-US" dirty="0" smtClean="0"/>
              <a:t> </a:t>
            </a:r>
            <a:r>
              <a:rPr lang="en-US" dirty="0" err="1" smtClean="0"/>
              <a:t>termina</a:t>
            </a:r>
            <a:r>
              <a:rPr lang="en-US" dirty="0" smtClean="0"/>
              <a:t> </a:t>
            </a:r>
            <a:r>
              <a:rPr lang="en-US" dirty="0" err="1" smtClean="0"/>
              <a:t>uka</a:t>
            </a:r>
            <a:r>
              <a:rPr lang="sr-Latn-RS" dirty="0" smtClean="0"/>
              <a:t>z</a:t>
            </a:r>
            <a:r>
              <a:rPr lang="en-US" dirty="0" err="1" smtClean="0"/>
              <a:t>uje</a:t>
            </a:r>
            <a:r>
              <a:rPr lang="en-US" dirty="0" smtClean="0"/>
              <a:t> </a:t>
            </a:r>
            <a:r>
              <a:rPr lang="en-US" dirty="0" err="1" smtClean="0"/>
              <a:t>da</a:t>
            </a:r>
            <a:r>
              <a:rPr lang="en-US" dirty="0" smtClean="0"/>
              <a:t> </a:t>
            </a:r>
            <a:r>
              <a:rPr lang="en-US" dirty="0" err="1" smtClean="0"/>
              <a:t>postoji</a:t>
            </a:r>
            <a:r>
              <a:rPr lang="en-US" dirty="0" smtClean="0"/>
              <a:t> </a:t>
            </a:r>
            <a:r>
              <a:rPr lang="en-US" dirty="0" err="1" smtClean="0">
                <a:solidFill>
                  <a:srgbClr val="C00000"/>
                </a:solidFill>
              </a:rPr>
              <a:t>pred</a:t>
            </a:r>
            <a:r>
              <a:rPr lang="en-US" dirty="0" err="1" smtClean="0"/>
              <a:t>hode</a:t>
            </a:r>
            <a:r>
              <a:rPr lang="sr-Latn-RS" dirty="0" smtClean="0"/>
              <a:t>ć</a:t>
            </a:r>
            <a:r>
              <a:rPr lang="en-US" dirty="0" smtClean="0"/>
              <a:t>e</a:t>
            </a:r>
            <a:r>
              <a:rPr lang="sr-Latn-RS" dirty="0" smtClean="0"/>
              <a:t> suđenje</a:t>
            </a:r>
            <a:r>
              <a:rPr lang="en-US" dirty="0" smtClean="0"/>
              <a:t> </a:t>
            </a:r>
            <a:r>
              <a:rPr lang="en-US" dirty="0" err="1" smtClean="0"/>
              <a:t>ili</a:t>
            </a:r>
            <a:r>
              <a:rPr lang="en-US" dirty="0" smtClean="0"/>
              <a:t> </a:t>
            </a:r>
            <a:r>
              <a:rPr lang="en-US" dirty="0" err="1" smtClean="0"/>
              <a:t>su</a:t>
            </a:r>
            <a:r>
              <a:rPr lang="sr-Latn-RS" dirty="0" smtClean="0"/>
              <a:t>đ</a:t>
            </a:r>
            <a:r>
              <a:rPr lang="en-US" dirty="0" err="1" smtClean="0"/>
              <a:t>enje</a:t>
            </a:r>
            <a:r>
              <a:rPr lang="en-US" dirty="0" smtClean="0"/>
              <a:t> </a:t>
            </a:r>
            <a:r>
              <a:rPr lang="en-US" dirty="0" err="1" smtClean="0"/>
              <a:t>unapred</a:t>
            </a:r>
            <a:r>
              <a:rPr lang="sr-Latn-RS" dirty="0" smtClean="0"/>
              <a:t>, pre no što smo određenu osobu upoznali i </a:t>
            </a:r>
            <a:r>
              <a:rPr lang="sr-Latn-RS" dirty="0" smtClean="0">
                <a:solidFill>
                  <a:srgbClr val="C00000"/>
                </a:solidFill>
              </a:rPr>
              <a:t>rasuđivali</a:t>
            </a:r>
            <a:r>
              <a:rPr lang="sr-Latn-RS" dirty="0" smtClean="0"/>
              <a:t> o njoj kao posebnoj individui.Sudovi koji se donose bez predhodnog rasuđivanja i provere njihove tačnosti.</a:t>
            </a:r>
          </a:p>
          <a:p>
            <a:r>
              <a:rPr lang="en-US" dirty="0" smtClean="0"/>
              <a:t>P</a:t>
            </a:r>
            <a:r>
              <a:rPr lang="sr-Latn-RS" dirty="0" smtClean="0"/>
              <a:t>redrasude obično vode diskriminatornom ponašanju prema ovim osobama što je naročito istaknuto kada se radi o osobama sa nekom vrstom ometenosti</a:t>
            </a:r>
          </a:p>
          <a:p>
            <a:r>
              <a:rPr lang="sr-Latn-RS" dirty="0" smtClean="0"/>
              <a:t>Predrasuda može reflektovati nesigurnost u sebe i osećanje inferiornosti kod ličnosti koja je poseduje.</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
            </a:r>
            <a:r>
              <a:rPr lang="sr-Latn-RS" dirty="0" smtClean="0"/>
              <a:t>olne razlike žrtava sa ometenošću</a:t>
            </a:r>
            <a:endParaRPr lang="en-US" dirty="0"/>
          </a:p>
        </p:txBody>
      </p:sp>
      <p:sp>
        <p:nvSpPr>
          <p:cNvPr id="3" name="Content Placeholder 2"/>
          <p:cNvSpPr>
            <a:spLocks noGrp="1"/>
          </p:cNvSpPr>
          <p:nvPr>
            <p:ph idx="1"/>
          </p:nvPr>
        </p:nvSpPr>
        <p:spPr/>
        <p:txBody>
          <a:bodyPr>
            <a:normAutofit fontScale="92500" lnSpcReduction="20000"/>
          </a:bodyPr>
          <a:lstStyle/>
          <a:p>
            <a:r>
              <a:rPr lang="sr-Latn-RS" dirty="0" smtClean="0"/>
              <a:t>Jedna studija iz 1977god. </a:t>
            </a:r>
            <a:r>
              <a:rPr lang="en-US" dirty="0" smtClean="0"/>
              <a:t>I</a:t>
            </a:r>
            <a:r>
              <a:rPr lang="sr-Latn-RS" dirty="0" smtClean="0"/>
              <a:t>znosi podatke o 64% seksualno zlostavljanih devojčica sa ometenošću naspram 38% dečaka sa ometenošću.</a:t>
            </a:r>
          </a:p>
          <a:p>
            <a:r>
              <a:rPr lang="sr-Latn-RS" dirty="0" smtClean="0"/>
              <a:t>59% devojčica sa ometenošću je emocionalno zlostavljano u odnosu na 41% dečaka</a:t>
            </a:r>
          </a:p>
          <a:p>
            <a:r>
              <a:rPr lang="sr-Latn-RS" dirty="0" smtClean="0"/>
              <a:t>Nasek 2001:zanemarivano je 56%  dečaka naspram 44% devojčica sa ometenošću, a 64% fizički ometenih odraslih žena je seksualno zlostavljano od muževa, bivših muževa i drugih muškaraca. Zlostavljači su bili muškarci koje žrtva poznaje.</a:t>
            </a:r>
            <a:endParaRPr lang="en-US"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a:t>
            </a:r>
            <a:r>
              <a:rPr lang="sr-Latn-RS" dirty="0" smtClean="0"/>
              <a:t>ultura institucionalnog zlostavljanja</a:t>
            </a:r>
            <a:endParaRPr lang="en-US" dirty="0"/>
          </a:p>
        </p:txBody>
      </p:sp>
      <p:sp>
        <p:nvSpPr>
          <p:cNvPr id="3" name="Content Placeholder 2"/>
          <p:cNvSpPr>
            <a:spLocks noGrp="1"/>
          </p:cNvSpPr>
          <p:nvPr>
            <p:ph idx="1"/>
          </p:nvPr>
        </p:nvSpPr>
        <p:spPr/>
        <p:txBody>
          <a:bodyPr>
            <a:normAutofit fontScale="92500" lnSpcReduction="20000"/>
          </a:bodyPr>
          <a:lstStyle/>
          <a:p>
            <a:r>
              <a:rPr lang="sr-Latn-RS" dirty="0" smtClean="0"/>
              <a:t>Istraživači su otkrili da u određenim institucijama, posebno onima za intelektualno ometene, postoji zlostavljanje od strane zaposlenog osoblja. (npr. Konektikat studija) koje se toleriše.</a:t>
            </a:r>
          </a:p>
          <a:p>
            <a:r>
              <a:rPr lang="sr-Latn-RS" dirty="0" smtClean="0"/>
              <a:t>Pokazalo se da je zlostavljanje i zanemarivanje u institucijama, u grupnim smeštajima i boravcima veća  nego kod kuće.</a:t>
            </a:r>
          </a:p>
          <a:p>
            <a:r>
              <a:rPr lang="sr-Latn-RS" dirty="0" smtClean="0"/>
              <a:t>Tu se oblikovala kultura zlostavljanja i njegovog prikrivanja </a:t>
            </a:r>
          </a:p>
          <a:p>
            <a:r>
              <a:rPr lang="sr-Latn-RS" dirty="0" smtClean="0"/>
              <a:t>Ovo je paradoks jer postoji briga i zlostavljanje u okviru istog sistema</a:t>
            </a:r>
            <a:endParaRPr lang="en-US"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t>
            </a:r>
            <a:r>
              <a:rPr lang="sr-Latn-RS" dirty="0" smtClean="0"/>
              <a:t>rojne studije govore</a:t>
            </a:r>
            <a:endParaRPr lang="en-US" dirty="0"/>
          </a:p>
        </p:txBody>
      </p:sp>
      <p:sp>
        <p:nvSpPr>
          <p:cNvPr id="3" name="Content Placeholder 2"/>
          <p:cNvSpPr>
            <a:spLocks noGrp="1"/>
          </p:cNvSpPr>
          <p:nvPr>
            <p:ph idx="1"/>
          </p:nvPr>
        </p:nvSpPr>
        <p:spPr/>
        <p:txBody>
          <a:bodyPr/>
          <a:lstStyle/>
          <a:p>
            <a:r>
              <a:rPr lang="en-US" dirty="0" smtClean="0"/>
              <a:t>D</a:t>
            </a:r>
            <a:r>
              <a:rPr lang="sr-Latn-RS" dirty="0" smtClean="0"/>
              <a:t>a su najčešći zlostavljači osobe koje žrtva poznaje , a to su članovi porodice, prijatelji ili druge osobe sa ometenošću. Čak su to plaćeni negovateji , čuvari i slično (caregivers)</a:t>
            </a:r>
          </a:p>
          <a:p>
            <a:r>
              <a:rPr lang="sr-Latn-RS" dirty="0" smtClean="0"/>
              <a:t> Često je prisutno opravdavanje zlostavljanja od strane zlostavljača: žrtva je kriva i zaslužuje zlostavljanje , viktimizacija (Aronson) npr. žena je kriva što je silovana.</a:t>
            </a:r>
            <a:endParaRPr lang="en-US" dirty="0" smtClean="0"/>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Neminovna psihička posledica zlostavljanja je</a:t>
            </a:r>
            <a:endParaRPr lang="en-US" dirty="0"/>
          </a:p>
        </p:txBody>
      </p:sp>
      <p:sp>
        <p:nvSpPr>
          <p:cNvPr id="3" name="Content Placeholder 2"/>
          <p:cNvSpPr>
            <a:spLocks noGrp="1"/>
          </p:cNvSpPr>
          <p:nvPr>
            <p:ph idx="1"/>
          </p:nvPr>
        </p:nvSpPr>
        <p:spPr/>
        <p:txBody>
          <a:bodyPr>
            <a:normAutofit/>
          </a:bodyPr>
          <a:lstStyle/>
          <a:p>
            <a:r>
              <a:rPr lang="en-US" dirty="0" smtClean="0"/>
              <a:t>G</a:t>
            </a:r>
            <a:r>
              <a:rPr lang="sr-Latn-RS" dirty="0" smtClean="0"/>
              <a:t>ubitak samopoštovanja</a:t>
            </a:r>
          </a:p>
          <a:p>
            <a:r>
              <a:rPr lang="en-US" dirty="0" smtClean="0"/>
              <a:t>P</a:t>
            </a:r>
            <a:r>
              <a:rPr lang="sr-Latn-RS" dirty="0" smtClean="0"/>
              <a:t>sihička trauma</a:t>
            </a:r>
          </a:p>
          <a:p>
            <a:r>
              <a:rPr lang="en-US" dirty="0" smtClean="0"/>
              <a:t>N</a:t>
            </a:r>
            <a:r>
              <a:rPr lang="sr-Latn-RS" dirty="0" smtClean="0"/>
              <a:t>arušavanje psihičke ravnoteže  i tendencija ka psihičkom oboljevanju</a:t>
            </a:r>
          </a:p>
          <a:p>
            <a:endParaRPr lang="sr-Latn-RS" dirty="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Istra</a:t>
            </a:r>
            <a:r>
              <a:rPr lang="sr-Latn-RS" dirty="0" smtClean="0"/>
              <a:t>ž</a:t>
            </a:r>
            <a:r>
              <a:rPr lang="en-US" dirty="0" err="1" smtClean="0"/>
              <a:t>ivanj</a:t>
            </a:r>
            <a:r>
              <a:rPr lang="sr-Latn-RS" dirty="0" smtClean="0"/>
              <a:t>e</a:t>
            </a:r>
            <a:r>
              <a:rPr lang="en-US" dirty="0" smtClean="0"/>
              <a:t> o  </a:t>
            </a:r>
            <a:r>
              <a:rPr lang="en-US" dirty="0" err="1" smtClean="0"/>
              <a:t>stavovima</a:t>
            </a:r>
            <a:r>
              <a:rPr lang="en-US" dirty="0" smtClean="0"/>
              <a:t> </a:t>
            </a:r>
            <a:r>
              <a:rPr lang="sr-Latn-RS" dirty="0" smtClean="0"/>
              <a:t> </a:t>
            </a:r>
            <a:r>
              <a:rPr lang="en-US" dirty="0" err="1" smtClean="0"/>
              <a:t>prema</a:t>
            </a:r>
            <a:r>
              <a:rPr lang="en-US" dirty="0" smtClean="0"/>
              <a:t> </a:t>
            </a:r>
            <a:r>
              <a:rPr lang="sr-Latn-RS" dirty="0" smtClean="0"/>
              <a:t>osobama sa oštećenim sluhom</a:t>
            </a:r>
            <a:endParaRPr lang="en-US" dirty="0"/>
          </a:p>
        </p:txBody>
      </p:sp>
      <p:sp>
        <p:nvSpPr>
          <p:cNvPr id="3" name="Content Placeholder 2"/>
          <p:cNvSpPr>
            <a:spLocks noGrp="1"/>
          </p:cNvSpPr>
          <p:nvPr>
            <p:ph idx="1"/>
          </p:nvPr>
        </p:nvSpPr>
        <p:spPr/>
        <p:txBody>
          <a:bodyPr>
            <a:normAutofit/>
          </a:bodyPr>
          <a:lstStyle/>
          <a:p>
            <a:r>
              <a:rPr lang="sr-Latn-RS" dirty="0" smtClean="0"/>
              <a:t>Cooper Rose Mason 2004 ispitivali su stavove zaposlenih u oblasti mentalnog zdravlja prema gluvima</a:t>
            </a:r>
            <a:r>
              <a:rPr lang="en-US" dirty="0" smtClean="0"/>
              <a:t> </a:t>
            </a:r>
            <a:r>
              <a:rPr lang="sr-Latn-RS" dirty="0" smtClean="0"/>
              <a:t>gde se pokazalo da upoznatost sa gluvoćom nije u korelaciji sa stavovima ispitanika ali je pronađena povezanost između broja kontakta koje ovi profesionalci imaju sa gluvima i pozitvnih stavova prema njima. </a:t>
            </a:r>
          </a:p>
          <a:p>
            <a:pPr>
              <a:buNone/>
            </a:pP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Literatura</a:t>
            </a:r>
            <a:r>
              <a:rPr lang="en-US" dirty="0" smtClean="0"/>
              <a:t> </a:t>
            </a:r>
            <a:endParaRPr lang="en-US" dirty="0"/>
          </a:p>
        </p:txBody>
      </p:sp>
      <p:sp>
        <p:nvSpPr>
          <p:cNvPr id="3" name="Content Placeholder 2"/>
          <p:cNvSpPr>
            <a:spLocks noGrp="1"/>
          </p:cNvSpPr>
          <p:nvPr>
            <p:ph idx="1"/>
          </p:nvPr>
        </p:nvSpPr>
        <p:spPr/>
        <p:txBody>
          <a:bodyPr/>
          <a:lstStyle/>
          <a:p>
            <a:r>
              <a:rPr lang="en-US" dirty="0" err="1" smtClean="0"/>
              <a:t>Radoman</a:t>
            </a:r>
            <a:r>
              <a:rPr lang="en-US" dirty="0" smtClean="0"/>
              <a:t> V. , 1995, </a:t>
            </a:r>
            <a:r>
              <a:rPr lang="en-US" dirty="0" err="1" smtClean="0"/>
              <a:t>Empirijsko</a:t>
            </a:r>
            <a:r>
              <a:rPr lang="en-US" dirty="0" smtClean="0"/>
              <a:t> </a:t>
            </a:r>
            <a:r>
              <a:rPr lang="en-US" dirty="0" err="1" smtClean="0"/>
              <a:t>istra</a:t>
            </a:r>
            <a:r>
              <a:rPr lang="sr-Latn-RS" dirty="0" smtClean="0"/>
              <a:t>ž</a:t>
            </a:r>
            <a:r>
              <a:rPr lang="en-US" dirty="0" err="1" smtClean="0"/>
              <a:t>ivanje</a:t>
            </a:r>
            <a:r>
              <a:rPr lang="sr-Latn-RS" dirty="0" smtClean="0"/>
              <a:t> stavova prema različitim hendikepima naročito premo gluvoći i gluvima, Defektološka teorija i praksa br.1</a:t>
            </a:r>
          </a:p>
          <a:p>
            <a:r>
              <a:rPr lang="sr-Latn-RS" dirty="0" smtClean="0"/>
              <a:t>Dimoski S. 2011, Stavovi prema osobama oštećenog sluha i faktori koji ih određuju, Univerzitet u Beogradu,FASPER</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Levinovo rano istraživanje predrasuda</a:t>
            </a:r>
            <a:endParaRPr lang="en-US" dirty="0"/>
          </a:p>
        </p:txBody>
      </p:sp>
      <p:sp>
        <p:nvSpPr>
          <p:cNvPr id="3" name="Content Placeholder 2"/>
          <p:cNvSpPr>
            <a:spLocks noGrp="1"/>
          </p:cNvSpPr>
          <p:nvPr>
            <p:ph idx="1"/>
          </p:nvPr>
        </p:nvSpPr>
        <p:spPr/>
        <p:txBody>
          <a:bodyPr>
            <a:normAutofit fontScale="85000" lnSpcReduction="10000"/>
          </a:bodyPr>
          <a:lstStyle/>
          <a:p>
            <a:r>
              <a:rPr lang="sr-Latn-RS" dirty="0" smtClean="0"/>
              <a:t>Bavio se empirijskim istraživanjem predrasuda i njihove redukcije</a:t>
            </a:r>
          </a:p>
          <a:p>
            <a:r>
              <a:rPr lang="sr-Latn-RS" dirty="0" smtClean="0"/>
              <a:t>Projekat suživota u zajedničkom smeštaju (mixhouse) pokazao je da sprovođenje nediskriminativnog odnosa prema pripadnicima različitih rasa (ispitanicima)od strane osoblja i nediskriminativnom opštom politikom prema njima dolazi do razvijanja osećanja jednakosti i ljudi se međusobno počinju opažati kao prijatelji.</a:t>
            </a:r>
          </a:p>
          <a:p>
            <a:r>
              <a:rPr lang="sr-Latn-RS" dirty="0" smtClean="0"/>
              <a:t>Zaključak ovog projekta bio je da je nediskriminatorni odnos doneo redukciju međurasnih predrasuda.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Kurt Levin (</a:t>
            </a:r>
            <a:r>
              <a:rPr lang="en-US" dirty="0" err="1" smtClean="0"/>
              <a:t>Lewin</a:t>
            </a:r>
            <a:r>
              <a:rPr lang="sr-Latn-RS" dirty="0" smtClean="0"/>
              <a:t>)</a:t>
            </a:r>
            <a:r>
              <a:rPr lang="en-US" dirty="0" smtClean="0"/>
              <a:t>1890</a:t>
            </a:r>
            <a:r>
              <a:rPr lang="sr-Latn-RS" dirty="0" smtClean="0"/>
              <a:t>-1947g.</a:t>
            </a:r>
            <a:endParaRPr lang="en-US" dirty="0"/>
          </a:p>
        </p:txBody>
      </p:sp>
      <p:sp>
        <p:nvSpPr>
          <p:cNvPr id="3" name="Content Placeholder 2"/>
          <p:cNvSpPr>
            <a:spLocks noGrp="1"/>
          </p:cNvSpPr>
          <p:nvPr>
            <p:ph idx="1"/>
          </p:nvPr>
        </p:nvSpPr>
        <p:spPr/>
        <p:txBody>
          <a:bodyPr>
            <a:normAutofit fontScale="92500" lnSpcReduction="20000"/>
          </a:bodyPr>
          <a:lstStyle/>
          <a:p>
            <a:r>
              <a:rPr lang="sr-Latn-RS" dirty="0" smtClean="0"/>
              <a:t>Poznati nemačko-američki psiholog konceptualizovao je  funkcionisanje ponašanja preko formule:</a:t>
            </a:r>
          </a:p>
          <a:p>
            <a:pPr>
              <a:buNone/>
            </a:pPr>
            <a:r>
              <a:rPr lang="sr-Latn-RS" dirty="0" smtClean="0"/>
              <a:t>                                 P= f (L, S)</a:t>
            </a:r>
          </a:p>
          <a:p>
            <a:pPr>
              <a:buNone/>
            </a:pPr>
            <a:r>
              <a:rPr lang="en-US" dirty="0" smtClean="0"/>
              <a:t>P</a:t>
            </a:r>
            <a:r>
              <a:rPr lang="sr-Latn-RS" dirty="0" smtClean="0"/>
              <a:t>onašanje (P) je funkcija (f) od ličnosti (L) i sredine (S)</a:t>
            </a:r>
          </a:p>
          <a:p>
            <a:pPr>
              <a:buNone/>
            </a:pPr>
            <a:r>
              <a:rPr lang="sr-Latn-RS" dirty="0" smtClean="0"/>
              <a:t>Dakle interakija ličnosti i sredine jeste ključ pomoću koga možemo  uspešno definisati i ometenost</a:t>
            </a:r>
          </a:p>
          <a:p>
            <a:pPr>
              <a:buNone/>
            </a:pPr>
            <a:r>
              <a:rPr lang="sr-Latn-RS" dirty="0" smtClean="0"/>
              <a:t>Dakle Levin je još davno bio na tragu onoga što će kasnije biti oblikovano kao socijalno- psihološki model ometenosti.</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a:t>
            </a:r>
            <a:r>
              <a:rPr lang="sr-Latn-RS" dirty="0" smtClean="0"/>
              <a:t>rupne predrasude kao što su one prema osobama sa ometenošću</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O</a:t>
            </a:r>
            <a:r>
              <a:rPr lang="sr-Latn-RS" dirty="0" smtClean="0"/>
              <a:t>dlikuje generalizacija koja podrazumeva da svi pripadnici grupe odnosno svaki pojedinac u njoj ima negativne osobine koje se pripisuju čitavoj grupi</a:t>
            </a:r>
          </a:p>
          <a:p>
            <a:r>
              <a:rPr lang="sr-Latn-RS" dirty="0" smtClean="0"/>
              <a:t>Neko ko ima predrasude prema osobama sa ometenošću će svaku od njih, neutemeljeno bez obzira na njihove razlike smatrati npr. intelektualno  inferiornom, neodgovornom itd. jer te osobine prema njegovom mišljenju karakterišu čitavu grupu OSO(stereotipi)</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t>
            </a:r>
            <a:r>
              <a:rPr lang="sr-Latn-RS" dirty="0" smtClean="0"/>
              <a:t>tereotipi </a:t>
            </a:r>
            <a:endParaRPr lang="en-US" dirty="0"/>
          </a:p>
        </p:txBody>
      </p:sp>
      <p:sp>
        <p:nvSpPr>
          <p:cNvPr id="3" name="Content Placeholder 2"/>
          <p:cNvSpPr>
            <a:spLocks noGrp="1"/>
          </p:cNvSpPr>
          <p:nvPr>
            <p:ph idx="1"/>
          </p:nvPr>
        </p:nvSpPr>
        <p:spPr/>
        <p:txBody>
          <a:bodyPr>
            <a:normAutofit fontScale="92500"/>
          </a:bodyPr>
          <a:lstStyle/>
          <a:p>
            <a:r>
              <a:rPr lang="sr-Latn-RS" dirty="0" smtClean="0"/>
              <a:t>Stereotipi odražavaju šablonizovana</a:t>
            </a:r>
            <a:r>
              <a:rPr lang="en-US" dirty="0" smtClean="0"/>
              <a:t>, </a:t>
            </a:r>
            <a:r>
              <a:rPr lang="en-US" dirty="0" err="1" smtClean="0"/>
              <a:t>upro</a:t>
            </a:r>
            <a:r>
              <a:rPr lang="sr-Latn-RS" dirty="0" smtClean="0"/>
              <a:t>šć</a:t>
            </a:r>
            <a:r>
              <a:rPr lang="en-US" dirty="0" err="1" smtClean="0"/>
              <a:t>ena</a:t>
            </a:r>
            <a:r>
              <a:rPr lang="sr-Latn-RS" dirty="0" smtClean="0"/>
              <a:t> shvatanja i mišljenja u jednoj kulturi prepoznatljiva u vezi pojedinih društvenih grupa:</a:t>
            </a:r>
          </a:p>
          <a:p>
            <a:pPr>
              <a:buFontTx/>
              <a:buChar char="-"/>
            </a:pPr>
            <a:r>
              <a:rPr lang="en-US" dirty="0" smtClean="0"/>
              <a:t>Ž</a:t>
            </a:r>
            <a:r>
              <a:rPr lang="sr-Latn-RS" dirty="0" smtClean="0"/>
              <a:t>ene su loši vozači</a:t>
            </a:r>
          </a:p>
          <a:p>
            <a:pPr>
              <a:buFontTx/>
              <a:buChar char="-"/>
            </a:pPr>
            <a:r>
              <a:rPr lang="en-US" dirty="0" smtClean="0"/>
              <a:t>B</a:t>
            </a:r>
            <a:r>
              <a:rPr lang="sr-Latn-RS" dirty="0" smtClean="0"/>
              <a:t>elci su vredni a crnci lenji</a:t>
            </a:r>
          </a:p>
          <a:p>
            <a:pPr>
              <a:buFontTx/>
              <a:buChar char="-"/>
            </a:pPr>
            <a:r>
              <a:rPr lang="sr-Latn-RS" dirty="0" smtClean="0"/>
              <a:t>Jevreji su pohlepni</a:t>
            </a:r>
          </a:p>
          <a:p>
            <a:pPr>
              <a:buFontTx/>
              <a:buChar char="-"/>
            </a:pPr>
            <a:r>
              <a:rPr lang="sr-Latn-RS" dirty="0" smtClean="0"/>
              <a:t>Gluvi su intelektualno inferiorni</a:t>
            </a:r>
          </a:p>
          <a:p>
            <a:pPr>
              <a:buFontTx/>
              <a:buChar char="-"/>
            </a:pPr>
            <a:r>
              <a:rPr lang="sr-Latn-RS" dirty="0" smtClean="0"/>
              <a:t>Invalidi su ljudi lošeg karaktera</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128</TotalTime>
  <Words>3650</Words>
  <Application>Microsoft Office PowerPoint</Application>
  <PresentationFormat>On-screen Show (4:3)</PresentationFormat>
  <Paragraphs>225</Paragraphs>
  <Slides>55</Slides>
  <Notes>0</Notes>
  <HiddenSlides>0</HiddenSlides>
  <MMClips>0</MMClips>
  <ScaleCrop>false</ScaleCrop>
  <HeadingPairs>
    <vt:vector size="4" baseType="variant">
      <vt:variant>
        <vt:lpstr>Theme</vt:lpstr>
      </vt:variant>
      <vt:variant>
        <vt:i4>1</vt:i4>
      </vt:variant>
      <vt:variant>
        <vt:lpstr>Slide Titles</vt:lpstr>
      </vt:variant>
      <vt:variant>
        <vt:i4>55</vt:i4>
      </vt:variant>
    </vt:vector>
  </HeadingPairs>
  <TitlesOfParts>
    <vt:vector size="56" baseType="lpstr">
      <vt:lpstr>Office Theme</vt:lpstr>
      <vt:lpstr>Predrasude prema OSOS i drugim oblicima ometenosti</vt:lpstr>
      <vt:lpstr>Društvo i pojedinci su nosioci predrasuda i negativnih stavova</vt:lpstr>
      <vt:lpstr>Stavovi </vt:lpstr>
      <vt:lpstr>Pojam predrasude</vt:lpstr>
      <vt:lpstr>Priroda predrasuda</vt:lpstr>
      <vt:lpstr>Levinovo rano istraživanje predrasuda</vt:lpstr>
      <vt:lpstr>Kurt Levin (Lewin)1890-1947g.</vt:lpstr>
      <vt:lpstr>Grupne predrasude kao što su one prema osobama sa ometenošću</vt:lpstr>
      <vt:lpstr>Stereotipi </vt:lpstr>
      <vt:lpstr>Definicija stereotipa</vt:lpstr>
      <vt:lpstr>Psihološko o objašnjenje</vt:lpstr>
      <vt:lpstr>Stigma – pojam koji uvodi  Ervin Gofman(Goffman 1963) u svojoj teoriji etiketiranja</vt:lpstr>
      <vt:lpstr>  Bihejvioralna komponenta negativnog stava i predrasude je:  </vt:lpstr>
      <vt:lpstr>  Bihejvioralna komponenta negativnog stava i predrasude je:  </vt:lpstr>
      <vt:lpstr>Emocionalna i bihejvioralna komponenta</vt:lpstr>
      <vt:lpstr>Pogodni uslovi za javljanje predrasuda</vt:lpstr>
      <vt:lpstr>1. Socijalni uslovi</vt:lpstr>
      <vt:lpstr>Ekonomski uslovi</vt:lpstr>
      <vt:lpstr>Kulturološki faktori</vt:lpstr>
      <vt:lpstr>3. Biološki faktori</vt:lpstr>
      <vt:lpstr>3. Psihološko poreklo predrasuda je u ličnosti određenih osoba</vt:lpstr>
      <vt:lpstr>Tomas Sas(antipsihijatrijski pokret):</vt:lpstr>
      <vt:lpstr>Trebješanin i sar.(2008)</vt:lpstr>
      <vt:lpstr>Česta pogrešna uverenja i mišljenja o OSO kao radnicima</vt:lpstr>
      <vt:lpstr>Autoritarnost i predrasude</vt:lpstr>
      <vt:lpstr>Istraživanje Sanje Dimoski (2009) o stavovima prema OSO i OSOS</vt:lpstr>
      <vt:lpstr>Karakteristike ličnosti koje pogoduju    stvaranju predrasuda</vt:lpstr>
      <vt:lpstr>Obrazovanje, socioekonomski položaj i odnos prema osobama sa oštećenim sluhom </vt:lpstr>
      <vt:lpstr>R. Šekspir</vt:lpstr>
      <vt:lpstr>Nikolaraizi i sar. 2004</vt:lpstr>
      <vt:lpstr>Predrasude i negativni stavovi prema OSO i OSOS u empirijskim istraživanjima</vt:lpstr>
      <vt:lpstr>Jedno staro istraživanje (STRONG)</vt:lpstr>
      <vt:lpstr>Domaća istraživanja stavova prema gluvima</vt:lpstr>
      <vt:lpstr>Istraživanja Radoman(1993) i Dimoski o rangu percepcije različitih vrstaometenosti(2011)</vt:lpstr>
      <vt:lpstr>Suzbijanje predrasuda i promena negativnih stavova </vt:lpstr>
      <vt:lpstr>Mere  suzbijanja</vt:lpstr>
      <vt:lpstr>Mere suzbijanja predrasuda</vt:lpstr>
      <vt:lpstr>Kontakti i međusobna interakcija</vt:lpstr>
      <vt:lpstr>Informisanje + kontakt i interakcija+ inkluzivno okruženje =  promena stava</vt:lpstr>
      <vt:lpstr>Dugoročan način smanjenja predrasuda i negativnih stavova</vt:lpstr>
      <vt:lpstr>Jane Elliot (1977)- obrtanje predrasuda</vt:lpstr>
      <vt:lpstr> Jedan originalan način da se osobe bez ometenosti užive u situaciju ometenosti: </vt:lpstr>
      <vt:lpstr>Jedan autor je rekao:</vt:lpstr>
      <vt:lpstr>Zlostavljanje osoba sa ometenošću</vt:lpstr>
      <vt:lpstr>Vrste zlostavljanja</vt:lpstr>
      <vt:lpstr>Zanemarivanje </vt:lpstr>
      <vt:lpstr>Seksualno zlostavljanje adolescenata sa oštećenim sluhom</vt:lpstr>
      <vt:lpstr>Neprijavljivanje zlostavljanja</vt:lpstr>
      <vt:lpstr>Zlostavljanje dece sa ometenošću u razvoju</vt:lpstr>
      <vt:lpstr>Polne razlike žrtava sa ometenošću</vt:lpstr>
      <vt:lpstr>Kultura institucionalnog zlostavljanja</vt:lpstr>
      <vt:lpstr>Brojne studije govore</vt:lpstr>
      <vt:lpstr>Neminovna psihička posledica zlostavljanja je</vt:lpstr>
      <vt:lpstr>Istraživanje o  stavovima  prema osobama sa oštećenim sluhom</vt:lpstr>
      <vt:lpstr>Literatura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Fasper</dc:creator>
  <cp:lastModifiedBy>Bata</cp:lastModifiedBy>
  <cp:revision>38</cp:revision>
  <dcterms:created xsi:type="dcterms:W3CDTF">2015-01-14T21:09:45Z</dcterms:created>
  <dcterms:modified xsi:type="dcterms:W3CDTF">2015-10-16T18:44:24Z</dcterms:modified>
</cp:coreProperties>
</file>